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svg" ContentType="image/svg+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55" r:id="rId2"/>
    <p:sldId id="356" r:id="rId3"/>
    <p:sldId id="357" r:id="rId4"/>
    <p:sldId id="358" r:id="rId5"/>
    <p:sldId id="359" r:id="rId6"/>
    <p:sldId id="360" r:id="rId7"/>
    <p:sldId id="361" r:id="rId8"/>
    <p:sldId id="362" r:id="rId9"/>
    <p:sldId id="363" r:id="rId10"/>
    <p:sldId id="364" r:id="rId11"/>
    <p:sldId id="365" r:id="rId12"/>
    <p:sldId id="366" r:id="rId13"/>
    <p:sldId id="367" r:id="rId14"/>
    <p:sldId id="368" r:id="rId15"/>
    <p:sldId id="369" r:id="rId16"/>
    <p:sldId id="370" r:id="rId17"/>
    <p:sldId id="371" r:id="rId18"/>
    <p:sldId id="372" r:id="rId19"/>
    <p:sldId id="373" r:id="rId20"/>
    <p:sldId id="374" r:id="rId21"/>
    <p:sldId id="375" r:id="rId22"/>
    <p:sldId id="376" r:id="rId23"/>
    <p:sldId id="377" r:id="rId24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8F00"/>
    <a:srgbClr val="FF40FF"/>
    <a:srgbClr val="98C6EA"/>
    <a:srgbClr val="999999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462" autoAdjust="0"/>
    <p:restoredTop sz="88272" autoAdjust="0"/>
  </p:normalViewPr>
  <p:slideViewPr>
    <p:cSldViewPr snapToGrid="0">
      <p:cViewPr varScale="1">
        <p:scale>
          <a:sx n="101" d="100"/>
          <a:sy n="101" d="100"/>
        </p:scale>
        <p:origin x="-128" y="-8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11/16/19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11/16/19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/>
              <a:t>Alexander </a:t>
            </a:r>
            <a:r>
              <a:rPr lang="de-DE" dirty="0" err="1"/>
              <a:t>Pöppl</a:t>
            </a:r>
            <a:r>
              <a:rPr lang="de-DE" dirty="0"/>
              <a:t> | A UPC++ </a:t>
            </a:r>
            <a:r>
              <a:rPr lang="de-DE" dirty="0" err="1"/>
              <a:t>Actor</a:t>
            </a:r>
            <a:r>
              <a:rPr lang="de-DE" dirty="0"/>
              <a:t> Library | PAW-ATM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846668"/>
            <a:ext cx="8508999" cy="384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275313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Alexander </a:t>
            </a:r>
            <a:r>
              <a:rPr lang="de-DE" dirty="0" err="1"/>
              <a:t>Pöppl</a:t>
            </a:r>
            <a:r>
              <a:rPr lang="de-DE" dirty="0"/>
              <a:t> | A UPC++ </a:t>
            </a:r>
            <a:r>
              <a:rPr lang="de-DE" dirty="0" err="1"/>
              <a:t>Actor</a:t>
            </a:r>
            <a:r>
              <a:rPr lang="de-DE" dirty="0"/>
              <a:t> Library | PAW-ATM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Alexander </a:t>
            </a:r>
            <a:r>
              <a:rPr lang="de-DE" dirty="0" err="1"/>
              <a:t>Pöppl</a:t>
            </a:r>
            <a:r>
              <a:rPr lang="de-DE" dirty="0"/>
              <a:t> | A UPC++ </a:t>
            </a:r>
            <a:r>
              <a:rPr lang="de-DE" dirty="0" err="1"/>
              <a:t>Actor</a:t>
            </a:r>
            <a:r>
              <a:rPr lang="de-DE" dirty="0"/>
              <a:t> Library | PAW-ATM 2019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microsoft.com/office/2007/relationships/hdphoto" Target="../media/hdphoto8.wdp"/><Relationship Id="rId5" Type="http://schemas.microsoft.com/office/2007/relationships/hdphoto" Target="../media/hdphoto9.wdp"/><Relationship Id="rId6" Type="http://schemas.microsoft.com/office/2007/relationships/hdphoto" Target="../media/hdphoto10.wdp"/><Relationship Id="rId7" Type="http://schemas.microsoft.com/office/2007/relationships/hdphoto" Target="../media/hdphoto1.wdp"/><Relationship Id="rId8" Type="http://schemas.microsoft.com/office/2007/relationships/hdphoto" Target="../media/hdphoto11.wdp"/><Relationship Id="rId9" Type="http://schemas.microsoft.com/office/2007/relationships/hdphoto" Target="../media/hdphoto12.wdp"/><Relationship Id="rId10" Type="http://schemas.microsoft.com/office/2007/relationships/hdphoto" Target="../media/hdphoto13.wdp"/><Relationship Id="rId11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ascaleproject.org/event/upcpp" TargetMode="External"/><Relationship Id="rId4" Type="http://schemas.openxmlformats.org/officeDocument/2006/relationships/hyperlink" Target="https://upcxx.lbl.gov/" TargetMode="External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4" Type="http://schemas.microsoft.com/office/2007/relationships/hdphoto" Target="../media/hdphoto16.wdp"/><Relationship Id="rId5" Type="http://schemas.microsoft.com/office/2007/relationships/hdphoto" Target="../media/hdphoto17.wdp"/><Relationship Id="rId6" Type="http://schemas.microsoft.com/office/2007/relationships/hdphoto" Target="../media/hdphoto1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upcxx.lbl.gov/" TargetMode="Externa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svg"/><Relationship Id="rId12" Type="http://schemas.openxmlformats.org/officeDocument/2006/relationships/image" Target="../media/image10.png"/><Relationship Id="rId13" Type="http://schemas.openxmlformats.org/officeDocument/2006/relationships/image" Target="../media/image16.svg"/><Relationship Id="rId14" Type="http://schemas.openxmlformats.org/officeDocument/2006/relationships/image" Target="../media/image11.png"/><Relationship Id="rId15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6.png"/><Relationship Id="rId5" Type="http://schemas.openxmlformats.org/officeDocument/2006/relationships/image" Target="../media/image8.svg"/><Relationship Id="rId6" Type="http://schemas.openxmlformats.org/officeDocument/2006/relationships/image" Target="../media/image7.png"/><Relationship Id="rId7" Type="http://schemas.openxmlformats.org/officeDocument/2006/relationships/image" Target="../media/image10.svg"/><Relationship Id="rId8" Type="http://schemas.openxmlformats.org/officeDocument/2006/relationships/image" Target="../media/image8.png"/><Relationship Id="rId9" Type="http://schemas.openxmlformats.org/officeDocument/2006/relationships/image" Target="../media/image12.svg"/><Relationship Id="rId10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microsoft.com/office/2007/relationships/hdphoto" Target="../media/hdphoto2.wdp"/><Relationship Id="rId5" Type="http://schemas.microsoft.com/office/2007/relationships/hdphoto" Target="../media/hdphoto3.wdp"/><Relationship Id="rId6" Type="http://schemas.microsoft.com/office/2007/relationships/hdphoto" Target="../media/hdphoto4.wdp"/><Relationship Id="rId7" Type="http://schemas.microsoft.com/office/2007/relationships/hdphoto" Target="../media/hdphoto5.wdp"/><Relationship Id="rId8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791114"/>
          </a:xfrm>
        </p:spPr>
        <p:txBody>
          <a:bodyPr/>
          <a:lstStyle/>
          <a:p>
            <a:r>
              <a:rPr lang="de-DE" dirty="0"/>
              <a:t>A UPC++ </a:t>
            </a:r>
            <a:r>
              <a:rPr lang="de-DE" dirty="0" err="1"/>
              <a:t>Actor</a:t>
            </a:r>
            <a:r>
              <a:rPr lang="de-DE" dirty="0"/>
              <a:t> Library </a:t>
            </a:r>
            <a:br>
              <a:rPr lang="de-DE" dirty="0"/>
            </a:b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E</a:t>
            </a:r>
            <a:r>
              <a:rPr lang="en-US" dirty="0"/>
              <a:t>valuation on a Shallow Water Application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9" y="1992040"/>
            <a:ext cx="4656126" cy="273944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sz="1600" dirty="0">
                <a:solidFill>
                  <a:schemeClr val="bg2"/>
                </a:solidFill>
              </a:rPr>
              <a:t>Alexander Pöppl</a:t>
            </a:r>
            <a:r>
              <a:rPr lang="de-DE" sz="1600" baseline="30000" dirty="0">
                <a:solidFill>
                  <a:schemeClr val="bg2"/>
                </a:solidFill>
              </a:rPr>
              <a:t>1</a:t>
            </a:r>
            <a:r>
              <a:rPr lang="de-DE" sz="1600" dirty="0"/>
              <a:t>, Scott Baden</a:t>
            </a:r>
            <a:r>
              <a:rPr lang="de-DE" sz="1600" baseline="30000" dirty="0"/>
              <a:t>2</a:t>
            </a:r>
            <a:r>
              <a:rPr lang="de-DE" sz="1600" dirty="0"/>
              <a:t>, Michael Bader</a:t>
            </a:r>
            <a:r>
              <a:rPr lang="de-DE" sz="1600" baseline="30000" dirty="0"/>
              <a:t>1</a:t>
            </a:r>
            <a:endParaRPr lang="de-DE" sz="16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endParaRPr lang="de-DE" sz="1050" dirty="0"/>
          </a:p>
          <a:p>
            <a:pPr>
              <a:lnSpc>
                <a:spcPct val="100000"/>
              </a:lnSpc>
            </a:pPr>
            <a:r>
              <a:rPr lang="de-DE" baseline="30000" dirty="0"/>
              <a:t>1</a:t>
            </a:r>
            <a:r>
              <a:rPr lang="de-DE" dirty="0"/>
              <a:t>Department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Informatics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Technical University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Munich</a:t>
            </a:r>
            <a:endParaRPr lang="de-DE" dirty="0"/>
          </a:p>
          <a:p>
            <a:pPr>
              <a:lnSpc>
                <a:spcPct val="100000"/>
              </a:lnSpc>
            </a:pPr>
            <a:endParaRPr lang="de-DE" dirty="0"/>
          </a:p>
          <a:p>
            <a:pPr>
              <a:lnSpc>
                <a:spcPct val="100000"/>
              </a:lnSpc>
            </a:pPr>
            <a:r>
              <a:rPr lang="de-DE" baseline="30000" dirty="0"/>
              <a:t>2</a:t>
            </a:r>
            <a:r>
              <a:rPr lang="de-DE" dirty="0"/>
              <a:t>Computational Research Division</a:t>
            </a:r>
          </a:p>
          <a:p>
            <a:pPr>
              <a:lnSpc>
                <a:spcPct val="100000"/>
              </a:lnSpc>
            </a:pPr>
            <a:r>
              <a:rPr lang="de-DE" dirty="0"/>
              <a:t>Lawrence Berkeley National Laboratory</a:t>
            </a:r>
          </a:p>
          <a:p>
            <a:pPr>
              <a:lnSpc>
                <a:spcPct val="100000"/>
              </a:lnSpc>
            </a:pPr>
            <a:r>
              <a:rPr lang="de-DE" dirty="0"/>
              <a:t>Department </a:t>
            </a:r>
            <a:r>
              <a:rPr lang="de-DE" dirty="0" err="1"/>
              <a:t>of</a:t>
            </a:r>
            <a:r>
              <a:rPr lang="de-DE" dirty="0"/>
              <a:t> Computer Science </a:t>
            </a:r>
            <a:r>
              <a:rPr lang="de-DE" dirty="0" err="1"/>
              <a:t>and</a:t>
            </a:r>
            <a:r>
              <a:rPr lang="de-DE" dirty="0"/>
              <a:t> Engineering</a:t>
            </a:r>
          </a:p>
          <a:p>
            <a:pPr>
              <a:lnSpc>
                <a:spcPct val="100000"/>
              </a:lnSpc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California, San Diego</a:t>
            </a:r>
          </a:p>
          <a:p>
            <a:pPr>
              <a:lnSpc>
                <a:spcPct val="100000"/>
              </a:lnSpc>
            </a:pPr>
            <a:endParaRPr lang="de-DE" b="1" dirty="0"/>
          </a:p>
          <a:p>
            <a:pPr>
              <a:lnSpc>
                <a:spcPct val="100000"/>
              </a:lnSpc>
            </a:pPr>
            <a:r>
              <a:rPr lang="de-DE" b="1" dirty="0"/>
              <a:t>Parallel Applications Workshop, Alternatives To MPI+X</a:t>
            </a:r>
          </a:p>
          <a:p>
            <a:pPr>
              <a:lnSpc>
                <a:spcPct val="100000"/>
              </a:lnSpc>
            </a:pPr>
            <a:r>
              <a:rPr lang="de-DE" dirty="0"/>
              <a:t>November 18th 2019</a:t>
            </a:r>
          </a:p>
          <a:p>
            <a:pPr>
              <a:lnSpc>
                <a:spcPct val="100000"/>
              </a:lnSpc>
            </a:pPr>
            <a:r>
              <a:rPr lang="de-DE" dirty="0"/>
              <a:t>Denver, Colorado</a:t>
            </a:r>
          </a:p>
        </p:txBody>
      </p:sp>
      <p:pic>
        <p:nvPicPr>
          <p:cNvPr id="9" name="Inhaltsplatzhalter 6">
            <a:extLst>
              <a:ext uri="{FF2B5EF4-FFF2-40B4-BE49-F238E27FC236}">
                <a16:creationId xmlns:a16="http://schemas.microsoft.com/office/drawing/2014/main" xmlns="" id="{F7658795-3CB4-B743-A362-D5B943229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89" y="241316"/>
            <a:ext cx="630470" cy="4728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45DFDB9A-62C0-6749-91F8-6CF91E7E0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846668"/>
            <a:ext cx="3890305" cy="3849158"/>
          </a:xfrm>
        </p:spPr>
        <p:txBody>
          <a:bodyPr/>
          <a:lstStyle/>
          <a:p>
            <a:r>
              <a:rPr lang="en-US" sz="1600" b="1" dirty="0"/>
              <a:t>Task-based Execution Strategy</a:t>
            </a:r>
          </a:p>
          <a:p>
            <a:endParaRPr lang="en-US" sz="1600" b="1" dirty="0"/>
          </a:p>
          <a:p>
            <a:r>
              <a:rPr lang="en-US" sz="1600" dirty="0"/>
              <a:t>Map act() executions on OpenMP tasks</a:t>
            </a:r>
          </a:p>
          <a:p>
            <a:endParaRPr lang="en-US" sz="1600" dirty="0"/>
          </a:p>
          <a:p>
            <a:r>
              <a:rPr lang="en-US" sz="1600" dirty="0"/>
              <a:t>One event loop: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/>
              <a:t>Master thread queries Runtime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/>
              <a:t>Performs any incoming RPCs and triggers affected actors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/>
              <a:t>Schedules OpenMP task for each invocation of </a:t>
            </a:r>
            <a:r>
              <a:rPr lang="en-US" sz="1600" b="1" dirty="0"/>
              <a:t>act</a:t>
            </a:r>
            <a:r>
              <a:rPr lang="en-US" sz="1600" dirty="0"/>
              <a:t>. Dependencies between act invocations of same actor</a:t>
            </a:r>
            <a:endParaRPr lang="en-US" sz="1600" b="1" dirty="0"/>
          </a:p>
          <a:p>
            <a:endParaRPr lang="en-US" sz="1600" dirty="0"/>
          </a:p>
          <a:p>
            <a:r>
              <a:rPr lang="en-US" sz="1600" dirty="0"/>
              <a:t>Large number of actors per rank possible</a:t>
            </a:r>
          </a:p>
          <a:p>
            <a:endParaRPr lang="en-US" sz="16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xmlns="" id="{7B30169A-F9AC-8B4A-8457-ABC894FC3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75313"/>
            <a:ext cx="8508999" cy="380745"/>
          </a:xfrm>
        </p:spPr>
        <p:txBody>
          <a:bodyPr/>
          <a:lstStyle/>
          <a:p>
            <a:r>
              <a:rPr lang="en-US" dirty="0"/>
              <a:t>UPC++ Actor Library – Actor Execution Strategies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BD364745-D927-954F-B165-0F8F1E4A4C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D3DBA56B-22D3-1941-A790-CBB167F241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Alexander Pöppl | A UPC++ Actor Library | PAW-ATM 2019</a:t>
            </a:r>
            <a:endParaRPr lang="en-US" dirty="0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xmlns="" id="{4074B597-BF55-EE42-8CF6-CFDB1AEDEEC5}"/>
              </a:ext>
            </a:extLst>
          </p:cNvPr>
          <p:cNvCxnSpPr>
            <a:cxnSpLocks/>
          </p:cNvCxnSpPr>
          <p:nvPr/>
        </p:nvCxnSpPr>
        <p:spPr>
          <a:xfrm>
            <a:off x="6601698" y="1188883"/>
            <a:ext cx="0" cy="321574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pieren 6">
            <a:extLst>
              <a:ext uri="{FF2B5EF4-FFF2-40B4-BE49-F238E27FC236}">
                <a16:creationId xmlns:a16="http://schemas.microsoft.com/office/drawing/2014/main" xmlns="" id="{C66388C4-FE40-6C43-9706-1DE8DF2E7347}"/>
              </a:ext>
            </a:extLst>
          </p:cNvPr>
          <p:cNvGrpSpPr/>
          <p:nvPr/>
        </p:nvGrpSpPr>
        <p:grpSpPr>
          <a:xfrm>
            <a:off x="4388010" y="1177769"/>
            <a:ext cx="2105504" cy="3284404"/>
            <a:chOff x="4550734" y="1717102"/>
            <a:chExt cx="2105504" cy="3284404"/>
          </a:xfrm>
        </p:grpSpPr>
        <p:pic>
          <p:nvPicPr>
            <p:cNvPr id="8" name="Inhaltsplatzhalter 22" descr="An actor with four ports and finite state machine">
              <a:extLst>
                <a:ext uri="{FF2B5EF4-FFF2-40B4-BE49-F238E27FC236}">
                  <a16:creationId xmlns:a16="http://schemas.microsoft.com/office/drawing/2014/main" xmlns="" id="{028741E2-DD25-3848-AF3F-3FA1E1AE6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86" b="90669" l="3725" r="94556">
                          <a14:foregroundMark x1="4011" y1="31162" x2="9885" y2="44014"/>
                          <a14:foregroundMark x1="8596" y1="41901" x2="6304" y2="67606"/>
                          <a14:foregroundMark x1="4011" y1="46831" x2="5731" y2="36092"/>
                          <a14:foregroundMark x1="7450" y1="33275" x2="5731" y2="31162"/>
                          <a14:foregroundMark x1="34384" y1="9507" x2="31375" y2="7394"/>
                          <a14:foregroundMark x1="32092" y1="10211" x2="65903" y2="5986"/>
                          <a14:foregroundMark x1="91547" y1="29577" x2="94556" y2="29577"/>
                          <a14:foregroundMark x1="90974" y1="28873" x2="92837" y2="34683"/>
                          <a14:foregroundMark x1="90974" y1="31866" x2="91547" y2="64789"/>
                          <a14:foregroundMark x1="30229" y1="90669" x2="64183" y2="86444"/>
                          <a14:backgroundMark x1="28510" y1="8099" x2="28510" y2="8099"/>
                          <a14:backgroundMark x1="28510" y1="9507" x2="27937" y2="950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8072" y="1728673"/>
              <a:ext cx="543462" cy="442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Inhaltsplatzhalter 22" descr="An actor with four ports and finite state machine">
              <a:extLst>
                <a:ext uri="{FF2B5EF4-FFF2-40B4-BE49-F238E27FC236}">
                  <a16:creationId xmlns:a16="http://schemas.microsoft.com/office/drawing/2014/main" xmlns="" id="{728E61C0-7E1A-5148-8B38-A547E2736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986" b="90669" l="3725" r="94556">
                          <a14:foregroundMark x1="4011" y1="31162" x2="9885" y2="44014"/>
                          <a14:foregroundMark x1="8596" y1="41901" x2="6304" y2="67606"/>
                          <a14:foregroundMark x1="4011" y1="46831" x2="5731" y2="36092"/>
                          <a14:foregroundMark x1="7450" y1="33275" x2="5731" y2="31162"/>
                          <a14:foregroundMark x1="34384" y1="9507" x2="31375" y2="7394"/>
                          <a14:foregroundMark x1="32092" y1="10211" x2="65903" y2="5986"/>
                          <a14:foregroundMark x1="91547" y1="29577" x2="94556" y2="29577"/>
                          <a14:foregroundMark x1="90974" y1="28873" x2="92837" y2="34683"/>
                          <a14:foregroundMark x1="90974" y1="31866" x2="91547" y2="64789"/>
                          <a14:foregroundMark x1="30229" y1="90669" x2="64183" y2="86444"/>
                          <a14:backgroundMark x1="28510" y1="8099" x2="28510" y2="8099"/>
                          <a14:backgroundMark x1="28510" y1="9507" x2="27937" y2="950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00472" y="1881073"/>
              <a:ext cx="543462" cy="442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Inhaltsplatzhalter 22" descr="An actor with four ports and finite state machine">
              <a:extLst>
                <a:ext uri="{FF2B5EF4-FFF2-40B4-BE49-F238E27FC236}">
                  <a16:creationId xmlns:a16="http://schemas.microsoft.com/office/drawing/2014/main" xmlns="" id="{80D353E8-573A-A743-A7C9-F5317FCBD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986" b="90669" l="3725" r="94556">
                          <a14:foregroundMark x1="4011" y1="31162" x2="9885" y2="44014"/>
                          <a14:foregroundMark x1="8596" y1="41901" x2="6304" y2="67606"/>
                          <a14:foregroundMark x1="4011" y1="46831" x2="5731" y2="36092"/>
                          <a14:foregroundMark x1="7450" y1="33275" x2="5731" y2="31162"/>
                          <a14:foregroundMark x1="34384" y1="9507" x2="31375" y2="7394"/>
                          <a14:foregroundMark x1="32092" y1="10211" x2="65903" y2="5986"/>
                          <a14:foregroundMark x1="91547" y1="29577" x2="94556" y2="29577"/>
                          <a14:foregroundMark x1="90974" y1="28873" x2="92837" y2="34683"/>
                          <a14:foregroundMark x1="90974" y1="31866" x2="91547" y2="64789"/>
                          <a14:foregroundMark x1="30229" y1="90669" x2="64183" y2="86444"/>
                          <a14:backgroundMark x1="28510" y1="8099" x2="28510" y2="8099"/>
                          <a14:backgroundMark x1="28510" y1="9507" x2="27937" y2="950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52872" y="2033473"/>
              <a:ext cx="543462" cy="442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Inhaltsplatzhalter 22" descr="An actor with four ports and finite state machine">
              <a:extLst>
                <a:ext uri="{FF2B5EF4-FFF2-40B4-BE49-F238E27FC236}">
                  <a16:creationId xmlns:a16="http://schemas.microsoft.com/office/drawing/2014/main" xmlns="" id="{DB9CD3ED-0AD8-4D47-8E02-8776841F5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986" b="90669" l="3725" r="94556">
                          <a14:foregroundMark x1="4011" y1="31162" x2="9885" y2="44014"/>
                          <a14:foregroundMark x1="8596" y1="41901" x2="6304" y2="67606"/>
                          <a14:foregroundMark x1="4011" y1="46831" x2="5731" y2="36092"/>
                          <a14:foregroundMark x1="7450" y1="33275" x2="5731" y2="31162"/>
                          <a14:foregroundMark x1="34384" y1="9507" x2="31375" y2="7394"/>
                          <a14:foregroundMark x1="32092" y1="10211" x2="65903" y2="5986"/>
                          <a14:foregroundMark x1="91547" y1="29577" x2="94556" y2="29577"/>
                          <a14:foregroundMark x1="90974" y1="28873" x2="92837" y2="34683"/>
                          <a14:foregroundMark x1="90974" y1="31866" x2="91547" y2="64789"/>
                          <a14:foregroundMark x1="30229" y1="90669" x2="64183" y2="86444"/>
                          <a14:backgroundMark x1="28510" y1="8099" x2="28510" y2="8099"/>
                          <a14:backgroundMark x1="28510" y1="9507" x2="27937" y2="950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49655" y="1717102"/>
              <a:ext cx="543462" cy="442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Gebogener Pfeil 11">
              <a:extLst>
                <a:ext uri="{FF2B5EF4-FFF2-40B4-BE49-F238E27FC236}">
                  <a16:creationId xmlns:a16="http://schemas.microsoft.com/office/drawing/2014/main" xmlns="" id="{A4A554BE-BEAB-AA4A-B5AA-A1B88EE7E98A}"/>
                </a:ext>
              </a:extLst>
            </p:cNvPr>
            <p:cNvSpPr/>
            <p:nvPr/>
          </p:nvSpPr>
          <p:spPr>
            <a:xfrm>
              <a:off x="4649497" y="2825544"/>
              <a:ext cx="467289" cy="644935"/>
            </a:xfrm>
            <a:prstGeom prst="circular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xmlns="" id="{56F5C1FD-45A1-5048-8BF5-18757BE1B213}"/>
                </a:ext>
              </a:extLst>
            </p:cNvPr>
            <p:cNvSpPr/>
            <p:nvPr/>
          </p:nvSpPr>
          <p:spPr>
            <a:xfrm>
              <a:off x="4554536" y="3199871"/>
              <a:ext cx="654727" cy="4297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Query Runtime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xmlns="" id="{59B22C47-2ACF-8342-AFC8-42A53DD00B99}"/>
                </a:ext>
              </a:extLst>
            </p:cNvPr>
            <p:cNvSpPr/>
            <p:nvPr/>
          </p:nvSpPr>
          <p:spPr>
            <a:xfrm>
              <a:off x="4550734" y="3683926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Perform RPCs</a:t>
              </a:r>
            </a:p>
          </p:txBody>
        </p:sp>
        <p:sp>
          <p:nvSpPr>
            <p:cNvPr id="15" name="Gebogener Pfeil 14">
              <a:extLst>
                <a:ext uri="{FF2B5EF4-FFF2-40B4-BE49-F238E27FC236}">
                  <a16:creationId xmlns:a16="http://schemas.microsoft.com/office/drawing/2014/main" xmlns="" id="{3C81C880-1139-484A-A304-903D31B62D4B}"/>
                </a:ext>
              </a:extLst>
            </p:cNvPr>
            <p:cNvSpPr/>
            <p:nvPr/>
          </p:nvSpPr>
          <p:spPr>
            <a:xfrm rot="10800000">
              <a:off x="4627263" y="4356571"/>
              <a:ext cx="467289" cy="644935"/>
            </a:xfrm>
            <a:prstGeom prst="circular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xmlns="" id="{BCDCC3AF-4400-EB4D-B845-A8A683F05337}"/>
                </a:ext>
              </a:extLst>
            </p:cNvPr>
            <p:cNvSpPr/>
            <p:nvPr/>
          </p:nvSpPr>
          <p:spPr>
            <a:xfrm>
              <a:off x="4550735" y="2497413"/>
              <a:ext cx="654726" cy="2738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Master</a:t>
              </a:r>
            </a:p>
          </p:txBody>
        </p:sp>
        <p:pic>
          <p:nvPicPr>
            <p:cNvPr id="17" name="Inhaltsplatzhalter 22" descr="An actor with four ports and finite state machine">
              <a:extLst>
                <a:ext uri="{FF2B5EF4-FFF2-40B4-BE49-F238E27FC236}">
                  <a16:creationId xmlns:a16="http://schemas.microsoft.com/office/drawing/2014/main" xmlns="" id="{8BF76D5D-BE50-264C-8A6E-46C3D4467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986" b="90669" l="3725" r="94556">
                          <a14:foregroundMark x1="4011" y1="31162" x2="9885" y2="44014"/>
                          <a14:foregroundMark x1="8596" y1="41901" x2="6304" y2="67606"/>
                          <a14:foregroundMark x1="4011" y1="46831" x2="5731" y2="36092"/>
                          <a14:foregroundMark x1="7450" y1="33275" x2="5731" y2="31162"/>
                          <a14:foregroundMark x1="34384" y1="9507" x2="31375" y2="7394"/>
                          <a14:foregroundMark x1="32092" y1="10211" x2="65903" y2="5986"/>
                          <a14:foregroundMark x1="91547" y1="29577" x2="94556" y2="29577"/>
                          <a14:foregroundMark x1="90974" y1="28873" x2="92837" y2="34683"/>
                          <a14:foregroundMark x1="90974" y1="31866" x2="91547" y2="64789"/>
                          <a14:foregroundMark x1="30229" y1="90669" x2="64183" y2="86444"/>
                          <a14:backgroundMark x1="28510" y1="8099" x2="28510" y2="8099"/>
                          <a14:backgroundMark x1="28510" y1="9507" x2="27937" y2="950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02055" y="1869502"/>
              <a:ext cx="543462" cy="442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Inhaltsplatzhalter 22" descr="An actor with four ports and finite state machine">
              <a:extLst>
                <a:ext uri="{FF2B5EF4-FFF2-40B4-BE49-F238E27FC236}">
                  <a16:creationId xmlns:a16="http://schemas.microsoft.com/office/drawing/2014/main" xmlns="" id="{F8110F60-C49A-734E-BA31-53D47447F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986" b="90669" l="3725" r="94556">
                          <a14:foregroundMark x1="4011" y1="31162" x2="9885" y2="44014"/>
                          <a14:foregroundMark x1="8596" y1="41901" x2="6304" y2="67606"/>
                          <a14:foregroundMark x1="4011" y1="46831" x2="5731" y2="36092"/>
                          <a14:foregroundMark x1="7450" y1="33275" x2="5731" y2="31162"/>
                          <a14:foregroundMark x1="34384" y1="9507" x2="31375" y2="7394"/>
                          <a14:foregroundMark x1="32092" y1="10211" x2="65903" y2="5986"/>
                          <a14:foregroundMark x1="91547" y1="29577" x2="94556" y2="29577"/>
                          <a14:foregroundMark x1="90974" y1="28873" x2="92837" y2="34683"/>
                          <a14:foregroundMark x1="90974" y1="31866" x2="91547" y2="64789"/>
                          <a14:foregroundMark x1="30229" y1="90669" x2="64183" y2="86444"/>
                          <a14:backgroundMark x1="28510" y1="8099" x2="28510" y2="8099"/>
                          <a14:backgroundMark x1="28510" y1="9507" x2="27937" y2="950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54455" y="2021902"/>
              <a:ext cx="543462" cy="442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xmlns="" id="{FE0CFF6B-8838-844F-B4A5-1E2E4846F874}"/>
                </a:ext>
              </a:extLst>
            </p:cNvPr>
            <p:cNvSpPr/>
            <p:nvPr/>
          </p:nvSpPr>
          <p:spPr>
            <a:xfrm>
              <a:off x="4554536" y="4180342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800" b="1" dirty="0"/>
                <a:t>Schedule</a:t>
              </a:r>
              <a:r>
                <a:rPr lang="en-US" sz="1000" dirty="0"/>
                <a:t> act()</a:t>
              </a: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xmlns="" id="{BB6E3E33-BEE3-BA46-B1F9-F8CA9EC0E15E}"/>
                </a:ext>
              </a:extLst>
            </p:cNvPr>
            <p:cNvSpPr/>
            <p:nvPr/>
          </p:nvSpPr>
          <p:spPr>
            <a:xfrm>
              <a:off x="5274761" y="2500752"/>
              <a:ext cx="654726" cy="27384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Worker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xmlns="" id="{208A3851-CEE3-8348-9D2F-D23427F49668}"/>
                </a:ext>
              </a:extLst>
            </p:cNvPr>
            <p:cNvSpPr/>
            <p:nvPr/>
          </p:nvSpPr>
          <p:spPr>
            <a:xfrm>
              <a:off x="5996361" y="2502852"/>
              <a:ext cx="654726" cy="27384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Worker</a:t>
              </a:r>
            </a:p>
          </p:txBody>
        </p:sp>
        <p:sp>
          <p:nvSpPr>
            <p:cNvPr id="22" name="Gebogener Pfeil 21">
              <a:extLst>
                <a:ext uri="{FF2B5EF4-FFF2-40B4-BE49-F238E27FC236}">
                  <a16:creationId xmlns:a16="http://schemas.microsoft.com/office/drawing/2014/main" xmlns="" id="{59D34CAA-AA81-1F43-B2B5-273DDD4CFEDA}"/>
                </a:ext>
              </a:extLst>
            </p:cNvPr>
            <p:cNvSpPr/>
            <p:nvPr/>
          </p:nvSpPr>
          <p:spPr>
            <a:xfrm>
              <a:off x="5377841" y="2835136"/>
              <a:ext cx="467289" cy="644935"/>
            </a:xfrm>
            <a:prstGeom prst="circular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Gebogener Pfeil 22">
              <a:extLst>
                <a:ext uri="{FF2B5EF4-FFF2-40B4-BE49-F238E27FC236}">
                  <a16:creationId xmlns:a16="http://schemas.microsoft.com/office/drawing/2014/main" xmlns="" id="{F615AA9C-3CCE-7B47-8352-9B8BF1B9E38A}"/>
                </a:ext>
              </a:extLst>
            </p:cNvPr>
            <p:cNvSpPr/>
            <p:nvPr/>
          </p:nvSpPr>
          <p:spPr>
            <a:xfrm rot="10800000">
              <a:off x="5355607" y="4356571"/>
              <a:ext cx="467289" cy="644935"/>
            </a:xfrm>
            <a:prstGeom prst="circular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Gebogener Pfeil 23">
              <a:extLst>
                <a:ext uri="{FF2B5EF4-FFF2-40B4-BE49-F238E27FC236}">
                  <a16:creationId xmlns:a16="http://schemas.microsoft.com/office/drawing/2014/main" xmlns="" id="{8E54BD1E-346A-F143-9567-16B2A91C8E7B}"/>
                </a:ext>
              </a:extLst>
            </p:cNvPr>
            <p:cNvSpPr/>
            <p:nvPr/>
          </p:nvSpPr>
          <p:spPr>
            <a:xfrm>
              <a:off x="6084919" y="2844728"/>
              <a:ext cx="467289" cy="644935"/>
            </a:xfrm>
            <a:prstGeom prst="circular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Gebogener Pfeil 24">
              <a:extLst>
                <a:ext uri="{FF2B5EF4-FFF2-40B4-BE49-F238E27FC236}">
                  <a16:creationId xmlns:a16="http://schemas.microsoft.com/office/drawing/2014/main" xmlns="" id="{6536872C-3F06-8447-8A63-BA3C3C92058E}"/>
                </a:ext>
              </a:extLst>
            </p:cNvPr>
            <p:cNvSpPr/>
            <p:nvPr/>
          </p:nvSpPr>
          <p:spPr>
            <a:xfrm rot="10800000">
              <a:off x="6061337" y="4356571"/>
              <a:ext cx="467289" cy="644935"/>
            </a:xfrm>
            <a:prstGeom prst="circular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xmlns="" id="{33785937-D75B-3743-A9F5-E2AAA68EED8B}"/>
                </a:ext>
              </a:extLst>
            </p:cNvPr>
            <p:cNvSpPr/>
            <p:nvPr/>
          </p:nvSpPr>
          <p:spPr>
            <a:xfrm>
              <a:off x="5280325" y="3200023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act()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xmlns="" id="{CBB1C303-EFC2-AE40-B49E-BBA4B76686CC}"/>
                </a:ext>
              </a:extLst>
            </p:cNvPr>
            <p:cNvSpPr/>
            <p:nvPr/>
          </p:nvSpPr>
          <p:spPr>
            <a:xfrm>
              <a:off x="5285877" y="3681742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act()</a:t>
              </a: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xmlns="" id="{1C626ED8-B0B2-B844-A00B-C43750B54CE3}"/>
                </a:ext>
              </a:extLst>
            </p:cNvPr>
            <p:cNvSpPr/>
            <p:nvPr/>
          </p:nvSpPr>
          <p:spPr>
            <a:xfrm>
              <a:off x="5291429" y="4163461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act()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xmlns="" id="{B7FB2B0A-E96C-F24F-A5FB-286713056397}"/>
                </a:ext>
              </a:extLst>
            </p:cNvPr>
            <p:cNvSpPr/>
            <p:nvPr/>
          </p:nvSpPr>
          <p:spPr>
            <a:xfrm>
              <a:off x="6001511" y="3206426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act()</a:t>
              </a: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xmlns="" id="{4BBADB7A-C974-B643-A8E1-86DB6582CD24}"/>
                </a:ext>
              </a:extLst>
            </p:cNvPr>
            <p:cNvSpPr/>
            <p:nvPr/>
          </p:nvSpPr>
          <p:spPr>
            <a:xfrm>
              <a:off x="6001511" y="3688145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act()</a:t>
              </a: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xmlns="" id="{72C3D245-CB5D-B241-8C76-DFF162D44969}"/>
                </a:ext>
              </a:extLst>
            </p:cNvPr>
            <p:cNvSpPr/>
            <p:nvPr/>
          </p:nvSpPr>
          <p:spPr>
            <a:xfrm>
              <a:off x="6001511" y="4169864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act()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xmlns="" id="{DAEC11A0-5A27-704E-91B9-D97A0979CCF1}"/>
              </a:ext>
            </a:extLst>
          </p:cNvPr>
          <p:cNvGrpSpPr/>
          <p:nvPr/>
        </p:nvGrpSpPr>
        <p:grpSpPr>
          <a:xfrm>
            <a:off x="6719407" y="1190388"/>
            <a:ext cx="2105503" cy="3284404"/>
            <a:chOff x="4550735" y="1717102"/>
            <a:chExt cx="2105503" cy="3284404"/>
          </a:xfrm>
        </p:grpSpPr>
        <p:pic>
          <p:nvPicPr>
            <p:cNvPr id="33" name="Inhaltsplatzhalter 22" descr="An actor with four ports and finite state machine">
              <a:extLst>
                <a:ext uri="{FF2B5EF4-FFF2-40B4-BE49-F238E27FC236}">
                  <a16:creationId xmlns:a16="http://schemas.microsoft.com/office/drawing/2014/main" xmlns="" id="{59985CD6-7595-5E42-A3DD-136B9B982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986" b="90669" l="3725" r="94556">
                          <a14:foregroundMark x1="4011" y1="31162" x2="9885" y2="44014"/>
                          <a14:foregroundMark x1="8596" y1="41901" x2="6304" y2="67606"/>
                          <a14:foregroundMark x1="4011" y1="46831" x2="5731" y2="36092"/>
                          <a14:foregroundMark x1="7450" y1="33275" x2="5731" y2="31162"/>
                          <a14:foregroundMark x1="34384" y1="9507" x2="31375" y2="7394"/>
                          <a14:foregroundMark x1="32092" y1="10211" x2="65903" y2="5986"/>
                          <a14:foregroundMark x1="91547" y1="29577" x2="94556" y2="29577"/>
                          <a14:foregroundMark x1="90974" y1="28873" x2="92837" y2="34683"/>
                          <a14:foregroundMark x1="90974" y1="31866" x2="91547" y2="64789"/>
                          <a14:foregroundMark x1="30229" y1="90669" x2="64183" y2="86444"/>
                          <a14:backgroundMark x1="28510" y1="8099" x2="28510" y2="8099"/>
                          <a14:backgroundMark x1="28510" y1="9507" x2="27937" y2="950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8072" y="1728673"/>
              <a:ext cx="543462" cy="442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Inhaltsplatzhalter 22" descr="An actor with four ports and finite state machine">
              <a:extLst>
                <a:ext uri="{FF2B5EF4-FFF2-40B4-BE49-F238E27FC236}">
                  <a16:creationId xmlns:a16="http://schemas.microsoft.com/office/drawing/2014/main" xmlns="" id="{91F48FF8-987C-3F42-A71B-213B201BB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986" b="90669" l="3725" r="94556">
                          <a14:foregroundMark x1="4011" y1="31162" x2="9885" y2="44014"/>
                          <a14:foregroundMark x1="8596" y1="41901" x2="6304" y2="67606"/>
                          <a14:foregroundMark x1="4011" y1="46831" x2="5731" y2="36092"/>
                          <a14:foregroundMark x1="7450" y1="33275" x2="5731" y2="31162"/>
                          <a14:foregroundMark x1="34384" y1="9507" x2="31375" y2="7394"/>
                          <a14:foregroundMark x1="32092" y1="10211" x2="65903" y2="5986"/>
                          <a14:foregroundMark x1="91547" y1="29577" x2="94556" y2="29577"/>
                          <a14:foregroundMark x1="90974" y1="28873" x2="92837" y2="34683"/>
                          <a14:foregroundMark x1="90974" y1="31866" x2="91547" y2="64789"/>
                          <a14:foregroundMark x1="30229" y1="90669" x2="64183" y2="86444"/>
                          <a14:backgroundMark x1="28510" y1="8099" x2="28510" y2="8099"/>
                          <a14:backgroundMark x1="28510" y1="9507" x2="27937" y2="950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00472" y="1881073"/>
              <a:ext cx="543462" cy="442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Inhaltsplatzhalter 22" descr="An actor with four ports and finite state machine">
              <a:extLst>
                <a:ext uri="{FF2B5EF4-FFF2-40B4-BE49-F238E27FC236}">
                  <a16:creationId xmlns:a16="http://schemas.microsoft.com/office/drawing/2014/main" xmlns="" id="{9AA34C38-B51B-CC4C-BFF2-7ADB13517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986" b="90669" l="3725" r="94556">
                          <a14:foregroundMark x1="4011" y1="31162" x2="9885" y2="44014"/>
                          <a14:foregroundMark x1="8596" y1="41901" x2="6304" y2="67606"/>
                          <a14:foregroundMark x1="4011" y1="46831" x2="5731" y2="36092"/>
                          <a14:foregroundMark x1="7450" y1="33275" x2="5731" y2="31162"/>
                          <a14:foregroundMark x1="34384" y1="9507" x2="31375" y2="7394"/>
                          <a14:foregroundMark x1="32092" y1="10211" x2="65903" y2="5986"/>
                          <a14:foregroundMark x1="91547" y1="29577" x2="94556" y2="29577"/>
                          <a14:foregroundMark x1="90974" y1="28873" x2="92837" y2="34683"/>
                          <a14:foregroundMark x1="90974" y1="31866" x2="91547" y2="64789"/>
                          <a14:foregroundMark x1="30229" y1="90669" x2="64183" y2="86444"/>
                          <a14:backgroundMark x1="28510" y1="8099" x2="28510" y2="8099"/>
                          <a14:backgroundMark x1="28510" y1="9507" x2="27937" y2="950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52872" y="2033473"/>
              <a:ext cx="543462" cy="442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Inhaltsplatzhalter 22" descr="An actor with four ports and finite state machine">
              <a:extLst>
                <a:ext uri="{FF2B5EF4-FFF2-40B4-BE49-F238E27FC236}">
                  <a16:creationId xmlns:a16="http://schemas.microsoft.com/office/drawing/2014/main" xmlns="" id="{042D2280-3111-6F46-A481-B5E63FB72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986" b="90669" l="3725" r="94556">
                          <a14:foregroundMark x1="4011" y1="31162" x2="9885" y2="44014"/>
                          <a14:foregroundMark x1="8596" y1="41901" x2="6304" y2="67606"/>
                          <a14:foregroundMark x1="4011" y1="46831" x2="5731" y2="36092"/>
                          <a14:foregroundMark x1="7450" y1="33275" x2="5731" y2="31162"/>
                          <a14:foregroundMark x1="34384" y1="9507" x2="31375" y2="7394"/>
                          <a14:foregroundMark x1="32092" y1="10211" x2="65903" y2="5986"/>
                          <a14:foregroundMark x1="91547" y1="29577" x2="94556" y2="29577"/>
                          <a14:foregroundMark x1="90974" y1="28873" x2="92837" y2="34683"/>
                          <a14:foregroundMark x1="90974" y1="31866" x2="91547" y2="64789"/>
                          <a14:foregroundMark x1="30229" y1="90669" x2="64183" y2="86444"/>
                          <a14:backgroundMark x1="28510" y1="8099" x2="28510" y2="8099"/>
                          <a14:backgroundMark x1="28510" y1="9507" x2="27937" y2="950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49655" y="1717102"/>
              <a:ext cx="543462" cy="442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Gebogener Pfeil 36">
              <a:extLst>
                <a:ext uri="{FF2B5EF4-FFF2-40B4-BE49-F238E27FC236}">
                  <a16:creationId xmlns:a16="http://schemas.microsoft.com/office/drawing/2014/main" xmlns="" id="{62A6DB42-A9E6-E34C-B9F3-B8F6BF7B6E89}"/>
                </a:ext>
              </a:extLst>
            </p:cNvPr>
            <p:cNvSpPr/>
            <p:nvPr/>
          </p:nvSpPr>
          <p:spPr>
            <a:xfrm>
              <a:off x="4649497" y="2825544"/>
              <a:ext cx="467289" cy="644935"/>
            </a:xfrm>
            <a:prstGeom prst="circular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xmlns="" id="{B7CA213F-F77C-B144-8E7F-8EF8C94C7CA0}"/>
                </a:ext>
              </a:extLst>
            </p:cNvPr>
            <p:cNvSpPr/>
            <p:nvPr/>
          </p:nvSpPr>
          <p:spPr>
            <a:xfrm>
              <a:off x="4552635" y="3199871"/>
              <a:ext cx="654727" cy="4297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Query Runtime</a:t>
              </a: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xmlns="" id="{4AC54466-F94F-B84B-86C3-CB806CDF1D00}"/>
                </a:ext>
              </a:extLst>
            </p:cNvPr>
            <p:cNvSpPr/>
            <p:nvPr/>
          </p:nvSpPr>
          <p:spPr>
            <a:xfrm>
              <a:off x="4552635" y="3683926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Perform RPCs</a:t>
              </a:r>
            </a:p>
          </p:txBody>
        </p:sp>
        <p:sp>
          <p:nvSpPr>
            <p:cNvPr id="40" name="Gebogener Pfeil 39">
              <a:extLst>
                <a:ext uri="{FF2B5EF4-FFF2-40B4-BE49-F238E27FC236}">
                  <a16:creationId xmlns:a16="http://schemas.microsoft.com/office/drawing/2014/main" xmlns="" id="{41D0F6C5-B52F-0D4E-BA4E-CC3ECEEA07AC}"/>
                </a:ext>
              </a:extLst>
            </p:cNvPr>
            <p:cNvSpPr/>
            <p:nvPr/>
          </p:nvSpPr>
          <p:spPr>
            <a:xfrm rot="10800000">
              <a:off x="4627263" y="4356571"/>
              <a:ext cx="467289" cy="644935"/>
            </a:xfrm>
            <a:prstGeom prst="circular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xmlns="" id="{0304F0E4-7850-E944-B197-4C436626711A}"/>
                </a:ext>
              </a:extLst>
            </p:cNvPr>
            <p:cNvSpPr/>
            <p:nvPr/>
          </p:nvSpPr>
          <p:spPr>
            <a:xfrm>
              <a:off x="4550735" y="2497413"/>
              <a:ext cx="654726" cy="2738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Master</a:t>
              </a:r>
            </a:p>
          </p:txBody>
        </p:sp>
        <p:pic>
          <p:nvPicPr>
            <p:cNvPr id="42" name="Inhaltsplatzhalter 22" descr="An actor with four ports and finite state machine">
              <a:extLst>
                <a:ext uri="{FF2B5EF4-FFF2-40B4-BE49-F238E27FC236}">
                  <a16:creationId xmlns:a16="http://schemas.microsoft.com/office/drawing/2014/main" xmlns="" id="{62A8EE5F-DB85-9B41-B58B-FA810E904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986" b="90669" l="3725" r="94556">
                          <a14:foregroundMark x1="4011" y1="31162" x2="9885" y2="44014"/>
                          <a14:foregroundMark x1="8596" y1="41901" x2="6304" y2="67606"/>
                          <a14:foregroundMark x1="4011" y1="46831" x2="5731" y2="36092"/>
                          <a14:foregroundMark x1="7450" y1="33275" x2="5731" y2="31162"/>
                          <a14:foregroundMark x1="34384" y1="9507" x2="31375" y2="7394"/>
                          <a14:foregroundMark x1="32092" y1="10211" x2="65903" y2="5986"/>
                          <a14:foregroundMark x1="91547" y1="29577" x2="94556" y2="29577"/>
                          <a14:foregroundMark x1="90974" y1="28873" x2="92837" y2="34683"/>
                          <a14:foregroundMark x1="90974" y1="31866" x2="91547" y2="64789"/>
                          <a14:foregroundMark x1="30229" y1="90669" x2="64183" y2="86444"/>
                          <a14:backgroundMark x1="28510" y1="8099" x2="28510" y2="8099"/>
                          <a14:backgroundMark x1="28510" y1="9507" x2="27937" y2="950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02055" y="1869502"/>
              <a:ext cx="543462" cy="442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Inhaltsplatzhalter 22" descr="An actor with four ports and finite state machine">
              <a:extLst>
                <a:ext uri="{FF2B5EF4-FFF2-40B4-BE49-F238E27FC236}">
                  <a16:creationId xmlns:a16="http://schemas.microsoft.com/office/drawing/2014/main" xmlns="" id="{420AE771-907B-EE4B-AC45-A72663752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986" b="90669" l="3725" r="94556">
                          <a14:foregroundMark x1="4011" y1="31162" x2="9885" y2="44014"/>
                          <a14:foregroundMark x1="8596" y1="41901" x2="6304" y2="67606"/>
                          <a14:foregroundMark x1="4011" y1="46831" x2="5731" y2="36092"/>
                          <a14:foregroundMark x1="7450" y1="33275" x2="5731" y2="31162"/>
                          <a14:foregroundMark x1="34384" y1="9507" x2="31375" y2="7394"/>
                          <a14:foregroundMark x1="32092" y1="10211" x2="65903" y2="5986"/>
                          <a14:foregroundMark x1="91547" y1="29577" x2="94556" y2="29577"/>
                          <a14:foregroundMark x1="90974" y1="28873" x2="92837" y2="34683"/>
                          <a14:foregroundMark x1="90974" y1="31866" x2="91547" y2="64789"/>
                          <a14:foregroundMark x1="30229" y1="90669" x2="64183" y2="86444"/>
                          <a14:backgroundMark x1="28510" y1="8099" x2="28510" y2="8099"/>
                          <a14:backgroundMark x1="28510" y1="9507" x2="27937" y2="950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54455" y="2021902"/>
              <a:ext cx="543462" cy="442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xmlns="" id="{01A47B4C-3157-3E40-A7B4-8EA95004A168}"/>
                </a:ext>
              </a:extLst>
            </p:cNvPr>
            <p:cNvSpPr/>
            <p:nvPr/>
          </p:nvSpPr>
          <p:spPr>
            <a:xfrm>
              <a:off x="4552635" y="4180342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800" b="1" dirty="0"/>
                <a:t>Schedule</a:t>
              </a:r>
              <a:r>
                <a:rPr lang="en-US" sz="1000" dirty="0"/>
                <a:t> act()</a:t>
              </a:r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xmlns="" id="{90947D26-5A7C-4E46-9ADD-D1819359CE02}"/>
                </a:ext>
              </a:extLst>
            </p:cNvPr>
            <p:cNvSpPr/>
            <p:nvPr/>
          </p:nvSpPr>
          <p:spPr>
            <a:xfrm>
              <a:off x="5274761" y="2500752"/>
              <a:ext cx="654726" cy="27384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Worker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xmlns="" id="{303CC87B-F953-1646-B31D-9C64979BFB52}"/>
                </a:ext>
              </a:extLst>
            </p:cNvPr>
            <p:cNvSpPr/>
            <p:nvPr/>
          </p:nvSpPr>
          <p:spPr>
            <a:xfrm>
              <a:off x="5996361" y="2502852"/>
              <a:ext cx="654726" cy="27384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Worker</a:t>
              </a:r>
            </a:p>
          </p:txBody>
        </p:sp>
        <p:sp>
          <p:nvSpPr>
            <p:cNvPr id="47" name="Gebogener Pfeil 46">
              <a:extLst>
                <a:ext uri="{FF2B5EF4-FFF2-40B4-BE49-F238E27FC236}">
                  <a16:creationId xmlns:a16="http://schemas.microsoft.com/office/drawing/2014/main" xmlns="" id="{5069CB85-CFED-664B-9205-7647E56E77DD}"/>
                </a:ext>
              </a:extLst>
            </p:cNvPr>
            <p:cNvSpPr/>
            <p:nvPr/>
          </p:nvSpPr>
          <p:spPr>
            <a:xfrm>
              <a:off x="5377841" y="2835136"/>
              <a:ext cx="467289" cy="644935"/>
            </a:xfrm>
            <a:prstGeom prst="circular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Gebogener Pfeil 47">
              <a:extLst>
                <a:ext uri="{FF2B5EF4-FFF2-40B4-BE49-F238E27FC236}">
                  <a16:creationId xmlns:a16="http://schemas.microsoft.com/office/drawing/2014/main" xmlns="" id="{46887798-5987-EF46-BD1B-C5D977A00184}"/>
                </a:ext>
              </a:extLst>
            </p:cNvPr>
            <p:cNvSpPr/>
            <p:nvPr/>
          </p:nvSpPr>
          <p:spPr>
            <a:xfrm rot="10800000">
              <a:off x="5355607" y="4356571"/>
              <a:ext cx="467289" cy="644935"/>
            </a:xfrm>
            <a:prstGeom prst="circular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Gebogener Pfeil 48">
              <a:extLst>
                <a:ext uri="{FF2B5EF4-FFF2-40B4-BE49-F238E27FC236}">
                  <a16:creationId xmlns:a16="http://schemas.microsoft.com/office/drawing/2014/main" xmlns="" id="{EF737613-DEEF-FF49-9484-FCBE14435960}"/>
                </a:ext>
              </a:extLst>
            </p:cNvPr>
            <p:cNvSpPr/>
            <p:nvPr/>
          </p:nvSpPr>
          <p:spPr>
            <a:xfrm>
              <a:off x="6084919" y="2844728"/>
              <a:ext cx="467289" cy="644935"/>
            </a:xfrm>
            <a:prstGeom prst="circular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Gebogener Pfeil 49">
              <a:extLst>
                <a:ext uri="{FF2B5EF4-FFF2-40B4-BE49-F238E27FC236}">
                  <a16:creationId xmlns:a16="http://schemas.microsoft.com/office/drawing/2014/main" xmlns="" id="{2375C3CA-A4C2-114C-85A9-CE9649F28114}"/>
                </a:ext>
              </a:extLst>
            </p:cNvPr>
            <p:cNvSpPr/>
            <p:nvPr/>
          </p:nvSpPr>
          <p:spPr>
            <a:xfrm rot="10800000">
              <a:off x="6061337" y="4356571"/>
              <a:ext cx="467289" cy="644935"/>
            </a:xfrm>
            <a:prstGeom prst="circular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xmlns="" id="{8CE6D417-7748-FE46-9A27-640839D680C6}"/>
                </a:ext>
              </a:extLst>
            </p:cNvPr>
            <p:cNvSpPr/>
            <p:nvPr/>
          </p:nvSpPr>
          <p:spPr>
            <a:xfrm>
              <a:off x="5285877" y="3200023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act()</a:t>
              </a:r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xmlns="" id="{3C15AB1E-4225-5B42-B472-A3D80F08DB6F}"/>
                </a:ext>
              </a:extLst>
            </p:cNvPr>
            <p:cNvSpPr/>
            <p:nvPr/>
          </p:nvSpPr>
          <p:spPr>
            <a:xfrm>
              <a:off x="5285877" y="3681742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act()</a:t>
              </a:r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xmlns="" id="{AF944CA1-7F40-AA47-8E09-4A5FC027B668}"/>
                </a:ext>
              </a:extLst>
            </p:cNvPr>
            <p:cNvSpPr/>
            <p:nvPr/>
          </p:nvSpPr>
          <p:spPr>
            <a:xfrm>
              <a:off x="5285877" y="4163461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act()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xmlns="" id="{0CA735C9-C3BC-5742-A413-953C64BB33B6}"/>
                </a:ext>
              </a:extLst>
            </p:cNvPr>
            <p:cNvSpPr/>
            <p:nvPr/>
          </p:nvSpPr>
          <p:spPr>
            <a:xfrm>
              <a:off x="6001511" y="3206426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act()</a:t>
              </a: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xmlns="" id="{7896FBC3-9AC5-D24A-9810-1771E41E295D}"/>
                </a:ext>
              </a:extLst>
            </p:cNvPr>
            <p:cNvSpPr/>
            <p:nvPr/>
          </p:nvSpPr>
          <p:spPr>
            <a:xfrm>
              <a:off x="6001511" y="3688145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act()</a:t>
              </a: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xmlns="" id="{E2DFA3F1-0118-7F40-B6CC-2B646F81276E}"/>
                </a:ext>
              </a:extLst>
            </p:cNvPr>
            <p:cNvSpPr/>
            <p:nvPr/>
          </p:nvSpPr>
          <p:spPr>
            <a:xfrm>
              <a:off x="6001511" y="4169864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act()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0986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medien 6" descr="west-coast-pond-new.mov">
            <a:hlinkClick r:id="" action="ppaction://media"/>
            <a:extLst>
              <a:ext uri="{FF2B5EF4-FFF2-40B4-BE49-F238E27FC236}">
                <a16:creationId xmlns:a16="http://schemas.microsoft.com/office/drawing/2014/main" xmlns="" id="{8F585761-5ED9-2F44-A41E-42E53BD37A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54975" y="1215608"/>
            <a:ext cx="5669934" cy="3114526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xmlns="" id="{F9213CE8-14F9-2542-987A-DE16E8850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75313"/>
            <a:ext cx="8508999" cy="380745"/>
          </a:xfrm>
        </p:spPr>
        <p:txBody>
          <a:bodyPr/>
          <a:lstStyle/>
          <a:p>
            <a:r>
              <a:rPr lang="en-US" dirty="0"/>
              <a:t>Pond – A Shallow Water Proxy Application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C034E624-AC73-B042-948C-90AD7B6109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6AF096DA-0897-8A43-BF02-5F6583CC449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Alexander Pöppl | A UPC++ Actor Library | PAW-ATM 2019</a:t>
            </a:r>
            <a:endParaRPr lang="en-US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B7FCFE6D-CC30-F341-BAFC-038D62BCA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846668"/>
            <a:ext cx="3123356" cy="3849158"/>
          </a:xfrm>
        </p:spPr>
        <p:txBody>
          <a:bodyPr/>
          <a:lstStyle/>
          <a:p>
            <a:r>
              <a:rPr lang="en-US" sz="1600" dirty="0"/>
              <a:t>Based on prior applications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b="1" dirty="0">
                <a:solidFill>
                  <a:srgbClr val="FF40FF"/>
                </a:solidFill>
              </a:rPr>
              <a:t>SWE</a:t>
            </a:r>
            <a:r>
              <a:rPr lang="en-US" sz="1600" dirty="0"/>
              <a:t>, a BSP-based code written using MPI and OpenMP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b="1" dirty="0">
                <a:solidFill>
                  <a:srgbClr val="FF0000"/>
                </a:solidFill>
              </a:rPr>
              <a:t>SWE-X10</a:t>
            </a:r>
            <a:r>
              <a:rPr lang="en-US" sz="1600" dirty="0"/>
              <a:t>, an actor-based X10 application written using the actorX10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Parallelized using our actor library</a:t>
            </a:r>
          </a:p>
          <a:p>
            <a:endParaRPr lang="en-US" sz="1600" dirty="0"/>
          </a:p>
          <a:p>
            <a:r>
              <a:rPr lang="en-US" sz="1600" dirty="0"/>
              <a:t>Possible to auto-vectorize with AVX512 with Intel Compiler (v18.0)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18433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xmlns="" id="{909903EF-6DCB-514A-9828-C45B5BC5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75313"/>
            <a:ext cx="8508999" cy="380745"/>
          </a:xfrm>
        </p:spPr>
        <p:txBody>
          <a:bodyPr/>
          <a:lstStyle/>
          <a:p>
            <a:r>
              <a:rPr lang="en-US" dirty="0"/>
              <a:t>Pond – A Shallow Water Proxy Application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A9EB21B0-C278-5E43-9EC6-FA98398BFA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EAD394C-6C04-DB48-BFA5-DA41BF2068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Alexander Pöppl | A UPC++ Actor Library | PAW-ATM 2019</a:t>
            </a:r>
            <a:endParaRPr lang="en-US" dirty="0"/>
          </a:p>
        </p:txBody>
      </p:sp>
      <p:pic>
        <p:nvPicPr>
          <p:cNvPr id="6" name="Bild 6">
            <a:extLst>
              <a:ext uri="{FF2B5EF4-FFF2-40B4-BE49-F238E27FC236}">
                <a16:creationId xmlns:a16="http://schemas.microsoft.com/office/drawing/2014/main" xmlns="" id="{CD417F96-4071-A44A-B036-D4D9E99146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57" y="2657565"/>
            <a:ext cx="6809361" cy="2664967"/>
          </a:xfrm>
          <a:prstGeom prst="rect">
            <a:avLst/>
          </a:prstGeom>
        </p:spPr>
      </p:pic>
      <p:pic>
        <p:nvPicPr>
          <p:cNvPr id="7" name="Bild 5">
            <a:extLst>
              <a:ext uri="{FF2B5EF4-FFF2-40B4-BE49-F238E27FC236}">
                <a16:creationId xmlns:a16="http://schemas.microsoft.com/office/drawing/2014/main" xmlns="" id="{480B13EC-C9F4-4640-A094-2B270BBED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62" y="1508966"/>
            <a:ext cx="7120742" cy="1153122"/>
          </a:xfrm>
          <a:prstGeom prst="rect">
            <a:avLst/>
          </a:prstGeom>
        </p:spPr>
      </p:pic>
      <p:pic>
        <p:nvPicPr>
          <p:cNvPr id="8" name="Bild 9">
            <a:extLst>
              <a:ext uri="{FF2B5EF4-FFF2-40B4-BE49-F238E27FC236}">
                <a16:creationId xmlns:a16="http://schemas.microsoft.com/office/drawing/2014/main" xmlns="" id="{B281C94D-729B-4945-95EB-ED6B0995F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93018" y="2657565"/>
            <a:ext cx="6809361" cy="2664967"/>
          </a:xfrm>
          <a:prstGeom prst="rect">
            <a:avLst/>
          </a:prstGeom>
        </p:spPr>
      </p:pic>
      <p:pic>
        <p:nvPicPr>
          <p:cNvPr id="9" name="Bild 10">
            <a:extLst>
              <a:ext uri="{FF2B5EF4-FFF2-40B4-BE49-F238E27FC236}">
                <a16:creationId xmlns:a16="http://schemas.microsoft.com/office/drawing/2014/main" xmlns="" id="{7EE67703-D14C-2342-B134-3D6471FAF6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225704" y="2657565"/>
            <a:ext cx="6809361" cy="266496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048D6134-B716-5A46-B7C2-D64C455DA49D}"/>
              </a:ext>
            </a:extLst>
          </p:cNvPr>
          <p:cNvSpPr txBox="1"/>
          <p:nvPr/>
        </p:nvSpPr>
        <p:spPr>
          <a:xfrm>
            <a:off x="45664" y="4883180"/>
            <a:ext cx="2641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Image: Bachelor-Lab Tsunami Simulation</a:t>
            </a:r>
          </a:p>
          <a:p>
            <a:r>
              <a:rPr lang="en-US" sz="600" dirty="0">
                <a:solidFill>
                  <a:schemeClr val="bg1"/>
                </a:solidFill>
              </a:rPr>
              <a:t>http://www5.in.tum.de/wiki/</a:t>
            </a:r>
            <a:r>
              <a:rPr lang="en-US" sz="600" dirty="0" err="1">
                <a:solidFill>
                  <a:schemeClr val="bg1"/>
                </a:solidFill>
              </a:rPr>
              <a:t>index.php</a:t>
            </a:r>
            <a:r>
              <a:rPr lang="en-US" sz="600" dirty="0">
                <a:solidFill>
                  <a:schemeClr val="bg1"/>
                </a:solidFill>
              </a:rPr>
              <a:t>/Tsunami_Simulation_-_Winter_15</a:t>
            </a:r>
          </a:p>
        </p:txBody>
      </p:sp>
    </p:spTree>
    <p:extLst>
      <p:ext uri="{BB962C8B-B14F-4D97-AF65-F5344CB8AC3E}">
        <p14:creationId xmlns:p14="http://schemas.microsoft.com/office/powerpoint/2010/main" val="2546763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xmlns="" id="{ECD3DB6E-F36A-6445-BF9D-2F387A826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75313"/>
            <a:ext cx="8508999" cy="380745"/>
          </a:xfrm>
        </p:spPr>
        <p:txBody>
          <a:bodyPr/>
          <a:lstStyle/>
          <a:p>
            <a:r>
              <a:rPr lang="en-US" dirty="0"/>
              <a:t>Pond – A Shallow Water Proxy Application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7D8476C7-2328-2142-AE0B-D85862C436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E4DF5FBE-C694-2046-9614-3D3CA499D39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Alexander Pöppl | A UPC++ Actor Library | PAW-ATM 2019</a:t>
            </a:r>
            <a:endParaRPr lang="en-US" dirty="0"/>
          </a:p>
        </p:txBody>
      </p:sp>
      <p:pic>
        <p:nvPicPr>
          <p:cNvPr id="6" name="Bild 23">
            <a:extLst>
              <a:ext uri="{FF2B5EF4-FFF2-40B4-BE49-F238E27FC236}">
                <a16:creationId xmlns:a16="http://schemas.microsoft.com/office/drawing/2014/main" xmlns="" id="{EC969067-179D-9B43-AE21-F8F1DEA0E6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56" y="3254765"/>
            <a:ext cx="6864053" cy="2067767"/>
          </a:xfrm>
          <a:prstGeom prst="rect">
            <a:avLst/>
          </a:prstGeom>
        </p:spPr>
      </p:pic>
      <p:pic>
        <p:nvPicPr>
          <p:cNvPr id="7" name="Bild 23">
            <a:extLst>
              <a:ext uri="{FF2B5EF4-FFF2-40B4-BE49-F238E27FC236}">
                <a16:creationId xmlns:a16="http://schemas.microsoft.com/office/drawing/2014/main" xmlns="" id="{C7E194CC-6066-ED4D-83E6-14C5D9F58F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39759" y="3254764"/>
            <a:ext cx="6864053" cy="2067767"/>
          </a:xfrm>
          <a:prstGeom prst="rect">
            <a:avLst/>
          </a:prstGeom>
        </p:spPr>
      </p:pic>
      <p:pic>
        <p:nvPicPr>
          <p:cNvPr id="8" name="Bild 23">
            <a:extLst>
              <a:ext uri="{FF2B5EF4-FFF2-40B4-BE49-F238E27FC236}">
                <a16:creationId xmlns:a16="http://schemas.microsoft.com/office/drawing/2014/main" xmlns="" id="{B3BF784F-BE3F-B047-8592-C636F08908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272447" y="3254764"/>
            <a:ext cx="6864053" cy="2067767"/>
          </a:xfrm>
          <a:prstGeom prst="rect">
            <a:avLst/>
          </a:prstGeom>
        </p:spPr>
      </p:pic>
      <p:sp>
        <p:nvSpPr>
          <p:cNvPr id="9" name="Inhaltsplatzhalter 1">
            <a:extLst>
              <a:ext uri="{FF2B5EF4-FFF2-40B4-BE49-F238E27FC236}">
                <a16:creationId xmlns:a16="http://schemas.microsoft.com/office/drawing/2014/main" xmlns="" id="{5289A386-0B3E-4647-8A6B-43704BBCA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914400"/>
            <a:ext cx="8508999" cy="3781425"/>
          </a:xfrm>
        </p:spPr>
        <p:txBody>
          <a:bodyPr/>
          <a:lstStyle/>
          <a:p>
            <a:r>
              <a:rPr lang="en-US" sz="1600" dirty="0"/>
              <a:t>Finite volume scheme on a Cartesian grid with piecewise constant unknown quantities and Euler time step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Numerical approach based on </a:t>
            </a:r>
            <a:r>
              <a:rPr lang="en-US" sz="1600" dirty="0" err="1"/>
              <a:t>LeVeque</a:t>
            </a:r>
            <a:r>
              <a:rPr lang="en-US" sz="1600" dirty="0"/>
              <a:t> (R. J. </a:t>
            </a:r>
            <a:r>
              <a:rPr lang="en-US" sz="1600" dirty="0" err="1"/>
              <a:t>LeVeque</a:t>
            </a:r>
            <a:r>
              <a:rPr lang="en-US" sz="1600" dirty="0"/>
              <a:t>, D. L. George, and M. J. Berger. </a:t>
            </a:r>
            <a:r>
              <a:rPr lang="en-US" sz="1600" dirty="0">
                <a:solidFill>
                  <a:schemeClr val="bg2"/>
                </a:solidFill>
              </a:rPr>
              <a:t>Tsunami modelling with adaptively refined finite volume methods</a:t>
            </a:r>
            <a:r>
              <a:rPr lang="en-US" sz="1600" dirty="0"/>
              <a:t>. </a:t>
            </a:r>
            <a:r>
              <a:rPr lang="en-US" sz="1600" dirty="0" err="1"/>
              <a:t>Acta</a:t>
            </a:r>
            <a:r>
              <a:rPr lang="en-US" sz="1600" dirty="0"/>
              <a:t> </a:t>
            </a:r>
            <a:r>
              <a:rPr lang="en-US" sz="1600" dirty="0" err="1"/>
              <a:t>Numerica</a:t>
            </a:r>
            <a:r>
              <a:rPr lang="en-US" sz="1600" dirty="0"/>
              <a:t>, 20:211–289, 2011)</a:t>
            </a:r>
          </a:p>
          <a:p>
            <a:endParaRPr lang="en-US" sz="1600" dirty="0"/>
          </a:p>
        </p:txBody>
      </p:sp>
      <p:pic>
        <p:nvPicPr>
          <p:cNvPr id="10" name="Bild 7">
            <a:extLst>
              <a:ext uri="{FF2B5EF4-FFF2-40B4-BE49-F238E27FC236}">
                <a16:creationId xmlns:a16="http://schemas.microsoft.com/office/drawing/2014/main" xmlns="" id="{90A5BE2E-22CE-5A4F-83B1-7B3AF9DC1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71" y="2418599"/>
            <a:ext cx="6925955" cy="256189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D77C22D4-B34E-0449-A08F-1A4B72902324}"/>
              </a:ext>
            </a:extLst>
          </p:cNvPr>
          <p:cNvSpPr txBox="1"/>
          <p:nvPr/>
        </p:nvSpPr>
        <p:spPr>
          <a:xfrm>
            <a:off x="45664" y="4883180"/>
            <a:ext cx="2641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Image: Bachelor-Lab Tsunami Simulation</a:t>
            </a:r>
          </a:p>
          <a:p>
            <a:r>
              <a:rPr lang="en-US" sz="600" dirty="0">
                <a:solidFill>
                  <a:schemeClr val="bg1"/>
                </a:solidFill>
              </a:rPr>
              <a:t>http://www5.in.tum.de/wiki/</a:t>
            </a:r>
            <a:r>
              <a:rPr lang="en-US" sz="600" dirty="0" err="1">
                <a:solidFill>
                  <a:schemeClr val="bg1"/>
                </a:solidFill>
              </a:rPr>
              <a:t>index.php</a:t>
            </a:r>
            <a:r>
              <a:rPr lang="en-US" sz="600" dirty="0">
                <a:solidFill>
                  <a:schemeClr val="bg1"/>
                </a:solidFill>
              </a:rPr>
              <a:t>/Tsunami_Simulation_-_Winter_15</a:t>
            </a:r>
          </a:p>
        </p:txBody>
      </p:sp>
      <p:pic>
        <p:nvPicPr>
          <p:cNvPr id="12" name="Bild 22">
            <a:extLst>
              <a:ext uri="{FF2B5EF4-FFF2-40B4-BE49-F238E27FC236}">
                <a16:creationId xmlns:a16="http://schemas.microsoft.com/office/drawing/2014/main" xmlns="" id="{FA44A6B2-34BF-2F4C-B9D4-38ADAFEEF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90" y="1499982"/>
            <a:ext cx="4772517" cy="107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0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DF8DC00D-922A-D84F-9581-2F33C2DF1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Subdivision into rectangular, equally-sized patches with Halo regions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xmlns="" id="{972621E8-4C95-9141-9FB1-310CFE52D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75313"/>
            <a:ext cx="8508999" cy="380745"/>
          </a:xfrm>
        </p:spPr>
        <p:txBody>
          <a:bodyPr/>
          <a:lstStyle/>
          <a:p>
            <a:r>
              <a:rPr lang="en-US" dirty="0"/>
              <a:t>Pond – A Shallow Water Proxy Application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AFA47E5E-8C72-3F4F-BB68-4DEEF352DB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73668878-7979-3D4C-94DE-652B390FF80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Alexander Pöppl | A UPC++ Actor Library | PAW-ATM 2019</a:t>
            </a:r>
            <a:endParaRPr lang="en-US" dirty="0"/>
          </a:p>
        </p:txBody>
      </p:sp>
      <p:pic>
        <p:nvPicPr>
          <p:cNvPr id="6" name="Bild 5">
            <a:extLst>
              <a:ext uri="{FF2B5EF4-FFF2-40B4-BE49-F238E27FC236}">
                <a16:creationId xmlns:a16="http://schemas.microsoft.com/office/drawing/2014/main" xmlns="" id="{9C283952-8DBD-834B-BC4F-AF117F93E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37" y="1692329"/>
            <a:ext cx="8508998" cy="314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02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6C07A12E-D141-0343-824B-DBE973A0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846668"/>
            <a:ext cx="3123357" cy="3849158"/>
          </a:xfrm>
        </p:spPr>
        <p:txBody>
          <a:bodyPr/>
          <a:lstStyle/>
          <a:p>
            <a:r>
              <a:rPr lang="en-US" sz="1600" dirty="0"/>
              <a:t>One actor per patch</a:t>
            </a:r>
          </a:p>
          <a:p>
            <a:endParaRPr lang="en-US" sz="1600" dirty="0"/>
          </a:p>
          <a:p>
            <a:r>
              <a:rPr lang="en-US" sz="1600" dirty="0"/>
              <a:t>Actors connected with direct neighbors</a:t>
            </a:r>
          </a:p>
          <a:p>
            <a:endParaRPr lang="en-US" sz="16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xmlns="" id="{5216CECB-7F3A-054E-8ADA-B087BDDDF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75313"/>
            <a:ext cx="8508999" cy="380745"/>
          </a:xfrm>
        </p:spPr>
        <p:txBody>
          <a:bodyPr/>
          <a:lstStyle/>
          <a:p>
            <a:r>
              <a:rPr lang="en-US" dirty="0"/>
              <a:t>Pond – A Shallow Water Proxy Application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7C13C914-2629-7F44-A257-FDF2DE5A96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BE432AF9-57B9-6942-A0F0-7E0E7833DE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Alexander </a:t>
            </a:r>
            <a:r>
              <a:rPr lang="de-DE" dirty="0" err="1"/>
              <a:t>Pöppl</a:t>
            </a:r>
            <a:r>
              <a:rPr lang="de-DE" dirty="0"/>
              <a:t> | A UPC++ </a:t>
            </a:r>
            <a:r>
              <a:rPr lang="de-DE" dirty="0" err="1"/>
              <a:t>Actor</a:t>
            </a:r>
            <a:r>
              <a:rPr lang="de-DE" dirty="0"/>
              <a:t> Library | PAW-ATM 2019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22BB6933-3CDF-6D49-A486-7395B984F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65" y="850694"/>
            <a:ext cx="5013873" cy="400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84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xmlns="" id="{CF1C01F2-92A8-A340-95E7-71B7B95C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75313"/>
            <a:ext cx="8508999" cy="380745"/>
          </a:xfrm>
        </p:spPr>
        <p:txBody>
          <a:bodyPr/>
          <a:lstStyle/>
          <a:p>
            <a:r>
              <a:rPr lang="en-US" dirty="0"/>
              <a:t>Pond – Simulation Actor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A18CA37B-81A8-4040-973C-8DF7E47DA6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2BE68FFA-FD5E-5B4F-BAC2-1195512A523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Alexander Pöppl | A UPC++ Actor Library | PAW-ATM 2019</a:t>
            </a:r>
            <a:endParaRPr lang="en-US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xmlns="" id="{057771A2-E8A1-B34D-B351-1D5EB94BC9AB}"/>
              </a:ext>
            </a:extLst>
          </p:cNvPr>
          <p:cNvGrpSpPr/>
          <p:nvPr/>
        </p:nvGrpSpPr>
        <p:grpSpPr>
          <a:xfrm>
            <a:off x="-199753" y="1031939"/>
            <a:ext cx="9043091" cy="3482761"/>
            <a:chOff x="-216082" y="1455836"/>
            <a:chExt cx="9043091" cy="3482761"/>
          </a:xfrm>
        </p:grpSpPr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xmlns="" id="{206D3301-0832-724A-ADFE-518DBB7D6262}"/>
                </a:ext>
              </a:extLst>
            </p:cNvPr>
            <p:cNvSpPr/>
            <p:nvPr/>
          </p:nvSpPr>
          <p:spPr>
            <a:xfrm>
              <a:off x="435518" y="1627022"/>
              <a:ext cx="8261436" cy="3137002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C2601183-1CA7-0244-9F11-D356B62AB07F}"/>
                </a:ext>
              </a:extLst>
            </p:cNvPr>
            <p:cNvSpPr/>
            <p:nvPr/>
          </p:nvSpPr>
          <p:spPr>
            <a:xfrm>
              <a:off x="1557324" y="2610209"/>
              <a:ext cx="898605" cy="68385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2800" dirty="0"/>
                <a:t>Init</a:t>
              </a:r>
              <a:endParaRPr lang="en-US" sz="10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C4010A84-CD17-634A-95B3-BD55111184F2}"/>
                </a:ext>
              </a:extLst>
            </p:cNvPr>
            <p:cNvSpPr/>
            <p:nvPr/>
          </p:nvSpPr>
          <p:spPr>
            <a:xfrm>
              <a:off x="6831139" y="1915933"/>
              <a:ext cx="1469209" cy="1118100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2800" dirty="0"/>
                <a:t>Done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215FE81A-8EDA-0442-8A93-F5D5BE74CFF4}"/>
                </a:ext>
              </a:extLst>
            </p:cNvPr>
            <p:cNvSpPr/>
            <p:nvPr/>
          </p:nvSpPr>
          <p:spPr>
            <a:xfrm>
              <a:off x="1081652" y="2009209"/>
              <a:ext cx="248978" cy="189478"/>
            </a:xfrm>
            <a:prstGeom prst="ellipse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cxnSp>
          <p:nvCxnSpPr>
            <p:cNvPr id="11" name="Gekrümmte Verbindung 10">
              <a:extLst>
                <a:ext uri="{FF2B5EF4-FFF2-40B4-BE49-F238E27FC236}">
                  <a16:creationId xmlns:a16="http://schemas.microsoft.com/office/drawing/2014/main" xmlns="" id="{92BFD177-7365-CF44-8AAD-971AC7EF3622}"/>
                </a:ext>
              </a:extLst>
            </p:cNvPr>
            <p:cNvCxnSpPr>
              <a:cxnSpLocks/>
              <a:stCxn id="10" idx="6"/>
              <a:endCxn id="8" idx="0"/>
            </p:cNvCxnSpPr>
            <p:nvPr/>
          </p:nvCxnSpPr>
          <p:spPr>
            <a:xfrm>
              <a:off x="1330630" y="2103948"/>
              <a:ext cx="675997" cy="506261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Abgerundetes Rechteck 11">
              <a:extLst>
                <a:ext uri="{FF2B5EF4-FFF2-40B4-BE49-F238E27FC236}">
                  <a16:creationId xmlns:a16="http://schemas.microsoft.com/office/drawing/2014/main" xmlns="" id="{3E5FB77D-C999-7044-B75D-4E331F8635BA}"/>
                </a:ext>
              </a:extLst>
            </p:cNvPr>
            <p:cNvSpPr/>
            <p:nvPr/>
          </p:nvSpPr>
          <p:spPr>
            <a:xfrm rot="5400000">
              <a:off x="58396" y="2370215"/>
              <a:ext cx="844174" cy="316312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400" dirty="0" err="1"/>
                <a:t>LeftIn</a:t>
              </a:r>
              <a:endParaRPr lang="en-US" baseline="-25000" dirty="0"/>
            </a:p>
          </p:txBody>
        </p:sp>
        <p:sp>
          <p:nvSpPr>
            <p:cNvPr id="13" name="Abgerundetes Rechteck 12">
              <a:extLst>
                <a:ext uri="{FF2B5EF4-FFF2-40B4-BE49-F238E27FC236}">
                  <a16:creationId xmlns:a16="http://schemas.microsoft.com/office/drawing/2014/main" xmlns="" id="{3D7A26FD-86F3-9241-ABCB-1A24820A8082}"/>
                </a:ext>
              </a:extLst>
            </p:cNvPr>
            <p:cNvSpPr/>
            <p:nvPr/>
          </p:nvSpPr>
          <p:spPr>
            <a:xfrm rot="5400000">
              <a:off x="55160" y="3693651"/>
              <a:ext cx="844174" cy="316312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400" dirty="0" err="1"/>
                <a:t>LeftOut</a:t>
              </a:r>
              <a:endParaRPr lang="en-US" sz="1400" dirty="0"/>
            </a:p>
          </p:txBody>
        </p:sp>
        <p:sp>
          <p:nvSpPr>
            <p:cNvPr id="14" name="Abgerundetes Rechteck 13">
              <a:extLst>
                <a:ext uri="{FF2B5EF4-FFF2-40B4-BE49-F238E27FC236}">
                  <a16:creationId xmlns:a16="http://schemas.microsoft.com/office/drawing/2014/main" xmlns="" id="{23697214-8D78-5847-8472-3CD63B5650D8}"/>
                </a:ext>
              </a:extLst>
            </p:cNvPr>
            <p:cNvSpPr/>
            <p:nvPr/>
          </p:nvSpPr>
          <p:spPr>
            <a:xfrm rot="16200000">
              <a:off x="8246766" y="2370212"/>
              <a:ext cx="844174" cy="316312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400" dirty="0" err="1"/>
                <a:t>RightIn</a:t>
              </a:r>
              <a:endParaRPr lang="en-US" sz="1400" dirty="0"/>
            </a:p>
          </p:txBody>
        </p:sp>
        <p:sp>
          <p:nvSpPr>
            <p:cNvPr id="15" name="Abgerundetes Rechteck 14">
              <a:extLst>
                <a:ext uri="{FF2B5EF4-FFF2-40B4-BE49-F238E27FC236}">
                  <a16:creationId xmlns:a16="http://schemas.microsoft.com/office/drawing/2014/main" xmlns="" id="{16ACA6CD-3C80-CC43-90B1-AE31B39626CA}"/>
                </a:ext>
              </a:extLst>
            </p:cNvPr>
            <p:cNvSpPr/>
            <p:nvPr/>
          </p:nvSpPr>
          <p:spPr>
            <a:xfrm rot="16200000">
              <a:off x="8195485" y="3741693"/>
              <a:ext cx="940264" cy="316312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400" dirty="0" err="1"/>
                <a:t>RightOut</a:t>
              </a:r>
              <a:endParaRPr lang="en-US" sz="1400" dirty="0"/>
            </a:p>
          </p:txBody>
        </p:sp>
        <p:sp>
          <p:nvSpPr>
            <p:cNvPr id="16" name="Abgerundetes Rechteck 15">
              <a:extLst>
                <a:ext uri="{FF2B5EF4-FFF2-40B4-BE49-F238E27FC236}">
                  <a16:creationId xmlns:a16="http://schemas.microsoft.com/office/drawing/2014/main" xmlns="" id="{CF5EC407-238D-F245-A148-F90A30024AE3}"/>
                </a:ext>
              </a:extLst>
            </p:cNvPr>
            <p:cNvSpPr/>
            <p:nvPr/>
          </p:nvSpPr>
          <p:spPr>
            <a:xfrm>
              <a:off x="2283364" y="1455836"/>
              <a:ext cx="1627767" cy="316312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400" dirty="0" err="1"/>
                <a:t>TopIn</a:t>
              </a:r>
              <a:endParaRPr lang="en-US" sz="1400" dirty="0"/>
            </a:p>
          </p:txBody>
        </p:sp>
        <p:sp>
          <p:nvSpPr>
            <p:cNvPr id="17" name="Abgerundetes Rechteck 16">
              <a:extLst>
                <a:ext uri="{FF2B5EF4-FFF2-40B4-BE49-F238E27FC236}">
                  <a16:creationId xmlns:a16="http://schemas.microsoft.com/office/drawing/2014/main" xmlns="" id="{E03A8856-8946-344A-8583-C0B2EE478B66}"/>
                </a:ext>
              </a:extLst>
            </p:cNvPr>
            <p:cNvSpPr/>
            <p:nvPr/>
          </p:nvSpPr>
          <p:spPr>
            <a:xfrm>
              <a:off x="5182269" y="1456648"/>
              <a:ext cx="1627767" cy="316312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400" dirty="0" err="1"/>
                <a:t>TopOut</a:t>
              </a:r>
              <a:endParaRPr lang="en-US" sz="1400" dirty="0"/>
            </a:p>
          </p:txBody>
        </p:sp>
        <p:sp>
          <p:nvSpPr>
            <p:cNvPr id="18" name="Abgerundetes Rechteck 17">
              <a:extLst>
                <a:ext uri="{FF2B5EF4-FFF2-40B4-BE49-F238E27FC236}">
                  <a16:creationId xmlns:a16="http://schemas.microsoft.com/office/drawing/2014/main" xmlns="" id="{1BDE43E4-1BD0-F144-A604-A456C0D74F34}"/>
                </a:ext>
              </a:extLst>
            </p:cNvPr>
            <p:cNvSpPr/>
            <p:nvPr/>
          </p:nvSpPr>
          <p:spPr>
            <a:xfrm>
              <a:off x="2282861" y="4621473"/>
              <a:ext cx="1627767" cy="316312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400" dirty="0" err="1"/>
                <a:t>BottomIn</a:t>
              </a:r>
              <a:endParaRPr lang="en-US" sz="1400" dirty="0"/>
            </a:p>
          </p:txBody>
        </p:sp>
        <p:sp>
          <p:nvSpPr>
            <p:cNvPr id="19" name="Abgerundetes Rechteck 18">
              <a:extLst>
                <a:ext uri="{FF2B5EF4-FFF2-40B4-BE49-F238E27FC236}">
                  <a16:creationId xmlns:a16="http://schemas.microsoft.com/office/drawing/2014/main" xmlns="" id="{39AB5829-73F2-EE40-859B-EB5E6CDA36A3}"/>
                </a:ext>
              </a:extLst>
            </p:cNvPr>
            <p:cNvSpPr/>
            <p:nvPr/>
          </p:nvSpPr>
          <p:spPr>
            <a:xfrm>
              <a:off x="5181766" y="4622285"/>
              <a:ext cx="1627767" cy="316312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400" dirty="0" err="1"/>
                <a:t>BottomOut</a:t>
              </a:r>
              <a:endParaRPr lang="en-US" sz="140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89C4F670-A758-724B-A3BA-DB30D2EF3C72}"/>
                </a:ext>
              </a:extLst>
            </p:cNvPr>
            <p:cNvSpPr/>
            <p:nvPr/>
          </p:nvSpPr>
          <p:spPr>
            <a:xfrm>
              <a:off x="3502968" y="3480728"/>
              <a:ext cx="2141241" cy="1083712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2800" dirty="0"/>
                <a:t>compute</a:t>
              </a:r>
              <a:endParaRPr lang="en-US" sz="1000" dirty="0"/>
            </a:p>
          </p:txBody>
        </p:sp>
        <p:cxnSp>
          <p:nvCxnSpPr>
            <p:cNvPr id="21" name="Gekrümmte Verbindung 20">
              <a:extLst>
                <a:ext uri="{FF2B5EF4-FFF2-40B4-BE49-F238E27FC236}">
                  <a16:creationId xmlns:a16="http://schemas.microsoft.com/office/drawing/2014/main" xmlns="" id="{38C3BC1A-B93B-E641-8670-34250E153FFB}"/>
                </a:ext>
              </a:extLst>
            </p:cNvPr>
            <p:cNvCxnSpPr>
              <a:cxnSpLocks/>
              <a:stCxn id="8" idx="5"/>
              <a:endCxn id="20" idx="2"/>
            </p:cNvCxnSpPr>
            <p:nvPr/>
          </p:nvCxnSpPr>
          <p:spPr>
            <a:xfrm rot="16200000" flipH="1">
              <a:off x="2499316" y="3018932"/>
              <a:ext cx="828666" cy="1178637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krümmte Verbindung 21">
              <a:extLst>
                <a:ext uri="{FF2B5EF4-FFF2-40B4-BE49-F238E27FC236}">
                  <a16:creationId xmlns:a16="http://schemas.microsoft.com/office/drawing/2014/main" xmlns="" id="{3F970233-3C50-0042-83CE-A853754FF663}"/>
                </a:ext>
              </a:extLst>
            </p:cNvPr>
            <p:cNvCxnSpPr>
              <a:cxnSpLocks/>
              <a:stCxn id="20" idx="6"/>
              <a:endCxn id="9" idx="4"/>
            </p:cNvCxnSpPr>
            <p:nvPr/>
          </p:nvCxnSpPr>
          <p:spPr>
            <a:xfrm flipV="1">
              <a:off x="5644209" y="3034033"/>
              <a:ext cx="1921535" cy="988551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krümmte Verbindung 22">
              <a:extLst>
                <a:ext uri="{FF2B5EF4-FFF2-40B4-BE49-F238E27FC236}">
                  <a16:creationId xmlns:a16="http://schemas.microsoft.com/office/drawing/2014/main" xmlns="" id="{F3A8CE10-422E-1E4D-9737-4A08BD3B6A17}"/>
                </a:ext>
              </a:extLst>
            </p:cNvPr>
            <p:cNvCxnSpPr>
              <a:cxnSpLocks/>
              <a:stCxn id="20" idx="1"/>
              <a:endCxn id="20" idx="7"/>
            </p:cNvCxnSpPr>
            <p:nvPr/>
          </p:nvCxnSpPr>
          <p:spPr>
            <a:xfrm rot="5400000" flipH="1" flipV="1">
              <a:off x="4573588" y="2882391"/>
              <a:ext cx="12700" cy="1514087"/>
            </a:xfrm>
            <a:prstGeom prst="curvedConnector3">
              <a:avLst>
                <a:gd name="adj1" fmla="val 4891496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xmlns="" id="{EB2CFA37-F89F-5B4A-A27B-DBB7695E10D3}"/>
                    </a:ext>
                  </a:extLst>
                </p:cNvPr>
                <p:cNvSpPr txBox="1"/>
                <p:nvPr/>
              </p:nvSpPr>
              <p:spPr>
                <a:xfrm>
                  <a:off x="2216977" y="2058576"/>
                  <a:ext cx="4624796" cy="81868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14:m>
                    <m:oMath xmlns:m="http://schemas.openxmlformats.org/officeDocument/2006/math" xmlns="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𝑐𝑢𝑟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&lt;</m:t>
                      </m:r>
                    </m:oMath>
                  </a14:m>
                  <a:r>
                    <a:rPr lang="en-US" sz="1600" dirty="0"/>
                    <a:t> </a:t>
                  </a:r>
                  <a14:m>
                    <m:oMath xmlns:m="http://schemas.openxmlformats.org/officeDocument/2006/math" xmlns="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𝑚𝑎𝑦𝑅𝑒𝑎𝑑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𝑚𝑎𝑦𝑊𝑟𝑖𝑡𝑒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endParaRPr lang="de-DE" sz="1600" b="0" dirty="0"/>
                </a:p>
                <a:p>
                  <a:pPr algn="ctr">
                    <a:lnSpc>
                      <a:spcPct val="114000"/>
                    </a:lnSpc>
                  </a:pPr>
                  <a:r>
                    <a:rPr lang="en-US" sz="1600" dirty="0" err="1">
                      <a:latin typeface="+mn-lt"/>
                    </a:rPr>
                    <a:t>receiveData</a:t>
                  </a:r>
                  <a:r>
                    <a:rPr lang="en-US" sz="1600" dirty="0">
                      <a:latin typeface="+mn-lt"/>
                    </a:rPr>
                    <a:t>(); </a:t>
                  </a:r>
                  <a:r>
                    <a:rPr lang="en-US" sz="1600" dirty="0" err="1">
                      <a:latin typeface="+mn-lt"/>
                    </a:rPr>
                    <a:t>computeFluxes</a:t>
                  </a:r>
                  <a:r>
                    <a:rPr lang="en-US" sz="1600" dirty="0">
                      <a:latin typeface="+mn-lt"/>
                    </a:rPr>
                    <a:t>(); </a:t>
                  </a:r>
                </a:p>
                <a:p>
                  <a:pPr algn="ctr">
                    <a:lnSpc>
                      <a:spcPct val="114000"/>
                    </a:lnSpc>
                  </a:pPr>
                  <a:r>
                    <a:rPr lang="en-US" sz="1600" dirty="0" err="1">
                      <a:latin typeface="+mn-lt"/>
                    </a:rPr>
                    <a:t>applyUpdates</a:t>
                  </a:r>
                  <a:r>
                    <a:rPr lang="en-US" sz="1600" dirty="0">
                      <a:latin typeface="+mn-lt"/>
                    </a:rPr>
                    <a:t>(); </a:t>
                  </a:r>
                  <a:r>
                    <a:rPr lang="en-US" sz="1600" dirty="0" err="1">
                      <a:latin typeface="+mn-lt"/>
                    </a:rPr>
                    <a:t>sendData</a:t>
                  </a:r>
                  <a:r>
                    <a:rPr lang="en-US" sz="1600" dirty="0">
                      <a:latin typeface="+mn-lt"/>
                    </a:rPr>
                    <a:t>()</a:t>
                  </a:r>
                </a:p>
              </p:txBody>
            </p:sp>
          </mc:Choice>
          <mc:Fallback xmlns=""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305FC1E4-B595-2746-A26D-057E2A8535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6977" y="2058576"/>
                  <a:ext cx="4624796" cy="818686"/>
                </a:xfrm>
                <a:prstGeom prst="rect">
                  <a:avLst/>
                </a:prstGeom>
                <a:blipFill>
                  <a:blip r:embed="rId2"/>
                  <a:stretch>
                    <a:fillRect b="-1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xmlns="" id="{A6FEF8B9-5793-E243-A3D0-9AFFABC5DFE7}"/>
                    </a:ext>
                  </a:extLst>
                </p:cNvPr>
                <p:cNvSpPr txBox="1"/>
                <p:nvPr/>
              </p:nvSpPr>
              <p:spPr>
                <a:xfrm>
                  <a:off x="-216082" y="3764443"/>
                  <a:ext cx="4624796" cy="5379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𝑚𝑎𝑦𝑊𝑟𝑖𝑡𝑒</m:t>
                        </m:r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de-DE" sz="1600" b="0" dirty="0"/>
                </a:p>
                <a:p>
                  <a:pPr algn="ctr">
                    <a:lnSpc>
                      <a:spcPct val="114000"/>
                    </a:lnSpc>
                  </a:pPr>
                  <a:r>
                    <a:rPr lang="en-US" sz="1600" dirty="0" err="1">
                      <a:latin typeface="+mn-lt"/>
                    </a:rPr>
                    <a:t>sendData</a:t>
                  </a:r>
                  <a:r>
                    <a:rPr lang="en-US" sz="1600" dirty="0">
                      <a:latin typeface="+mn-lt"/>
                    </a:rPr>
                    <a:t>()</a:t>
                  </a:r>
                </a:p>
              </p:txBody>
            </p:sp>
          </mc:Choice>
          <mc:Fallback xmlns="">
            <p:sp>
              <p:nvSpPr>
                <p:cNvPr id="45" name="Textfeld 44">
                  <a:extLst>
                    <a:ext uri="{FF2B5EF4-FFF2-40B4-BE49-F238E27FC236}">
                      <a16:creationId xmlns:a16="http://schemas.microsoft.com/office/drawing/2014/main" id="{BE580F31-EC4F-3D42-A6D5-F8D91067C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16082" y="3764443"/>
                  <a:ext cx="4624796" cy="537968"/>
                </a:xfrm>
                <a:prstGeom prst="rect">
                  <a:avLst/>
                </a:prstGeom>
                <a:blipFill>
                  <a:blip r:embed="rId3"/>
                  <a:stretch>
                    <a:fillRect b="-20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xmlns="" id="{9A70917A-07D9-8F40-8757-347C76A7C047}"/>
                    </a:ext>
                  </a:extLst>
                </p:cNvPr>
                <p:cNvSpPr txBox="1"/>
                <p:nvPr/>
              </p:nvSpPr>
              <p:spPr>
                <a:xfrm>
                  <a:off x="6601186" y="3855336"/>
                  <a:ext cx="1178638" cy="5379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14:m>
                    <m:oMath xmlns:m="http://schemas.openxmlformats.org/officeDocument/2006/math" xmlns="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𝑐𝑢𝑟</m:t>
                          </m:r>
                        </m:sub>
                      </m:sSub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</a:t>
                  </a:r>
                  <a14:m>
                    <m:oMath xmlns:m="http://schemas.openxmlformats.org/officeDocument/2006/math" xmlns="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a14:m>
                  <a:endParaRPr lang="de-DE" sz="1600" dirty="0"/>
                </a:p>
                <a:p>
                  <a:pPr algn="ctr">
                    <a:lnSpc>
                      <a:spcPct val="114000"/>
                    </a:lnSpc>
                  </a:pPr>
                  <a:r>
                    <a:rPr lang="en-US" sz="1600" dirty="0">
                      <a:latin typeface="+mn-lt"/>
                    </a:rPr>
                    <a:t>stop()</a:t>
                  </a:r>
                </a:p>
              </p:txBody>
            </p:sp>
          </mc:Choice>
          <mc:Fallback xmlns=""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7908F452-9804-A149-AD3E-8285C8F319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186" y="3855336"/>
                  <a:ext cx="1178638" cy="537968"/>
                </a:xfrm>
                <a:prstGeom prst="rect">
                  <a:avLst/>
                </a:prstGeom>
                <a:blipFill>
                  <a:blip r:embed="rId4"/>
                  <a:stretch>
                    <a:fillRect b="-20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42751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0F42B256-CE05-9241-9816-D2C36512D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Performed on NERSC </a:t>
            </a:r>
            <a:r>
              <a:rPr lang="en-US" sz="1600" b="1" dirty="0"/>
              <a:t>Cori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/>
              <a:t>Single socket Intel Xeon Phi (Knights Landing) nodes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/>
              <a:t>68 cores (272 </a:t>
            </a:r>
            <a:r>
              <a:rPr lang="en-US" sz="1600" dirty="0" err="1"/>
              <a:t>hyperthreads</a:t>
            </a:r>
            <a:r>
              <a:rPr lang="en-US" sz="1600" dirty="0"/>
              <a:t>) per node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/>
              <a:t>16GB MCDRAM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/>
              <a:t>6TFlop/s (SP)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/>
              <a:t>Intel Compiler 18, Vectorization using AVX512</a:t>
            </a:r>
          </a:p>
          <a:p>
            <a:pPr marL="285750" indent="-285750">
              <a:buFont typeface="Symbol" pitchFamily="2" charset="2"/>
              <a:buChar char="-"/>
            </a:pPr>
            <a:endParaRPr lang="en-US" sz="1600" dirty="0"/>
          </a:p>
          <a:p>
            <a:r>
              <a:rPr lang="en-US" sz="1600" dirty="0"/>
              <a:t>Comparison of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>
                <a:solidFill>
                  <a:srgbClr val="FF0000"/>
                </a:solidFill>
              </a:rPr>
              <a:t>SWE-X10</a:t>
            </a:r>
            <a:r>
              <a:rPr lang="en-US" sz="1600" dirty="0"/>
              <a:t>, prior X10 application, based on actorX10, an X10 actor library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>
                <a:solidFill>
                  <a:srgbClr val="FF40FF"/>
                </a:solidFill>
              </a:rPr>
              <a:t>SWE</a:t>
            </a:r>
            <a:r>
              <a:rPr lang="en-US" sz="1600" dirty="0"/>
              <a:t>, prior </a:t>
            </a:r>
            <a:r>
              <a:rPr lang="en-US" sz="1600" dirty="0" err="1"/>
              <a:t>MPI+OpenMP</a:t>
            </a:r>
            <a:r>
              <a:rPr lang="en-US" sz="1600" dirty="0"/>
              <a:t> application, follows the BSP model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/>
              <a:t>Pond using our actor library (using the three available execution strategies, </a:t>
            </a:r>
            <a:r>
              <a:rPr lang="en-US" sz="1600" dirty="0">
                <a:solidFill>
                  <a:srgbClr val="92D050"/>
                </a:solidFill>
              </a:rPr>
              <a:t>Rank</a:t>
            </a:r>
            <a:r>
              <a:rPr lang="en-US" sz="1600" dirty="0"/>
              <a:t>,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Thread</a:t>
            </a:r>
            <a:r>
              <a:rPr lang="en-US" sz="1600" dirty="0"/>
              <a:t> and </a:t>
            </a:r>
            <a:r>
              <a:rPr lang="en-US" sz="1600" dirty="0">
                <a:solidFill>
                  <a:schemeClr val="bg2"/>
                </a:solidFill>
              </a:rPr>
              <a:t>Task</a:t>
            </a:r>
            <a:r>
              <a:rPr lang="en-US" sz="1600" dirty="0"/>
              <a:t>)</a:t>
            </a:r>
          </a:p>
          <a:p>
            <a:pPr marL="285750" indent="-285750">
              <a:buFont typeface="Symbol" pitchFamily="2" charset="2"/>
              <a:buChar char="-"/>
            </a:pPr>
            <a:endParaRPr lang="en-US" sz="1600" dirty="0"/>
          </a:p>
          <a:p>
            <a:r>
              <a:rPr lang="en-US" sz="1600" dirty="0"/>
              <a:t>All subjects follow same numerical approach, same Riemann solver used in all cases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xmlns="" id="{8C36A5D9-CA52-944F-8C5D-1307ACC9E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75313"/>
            <a:ext cx="8508999" cy="380745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432DFE79-554E-6246-B965-C3AE889834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DABE8803-9EDD-2045-9850-969BEDC6C8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Alexander Pöppl | A UPC++ Actor Library | PAW-ATM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956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B266DCA2-6546-A14E-B0FF-5799FABF8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846668"/>
            <a:ext cx="2816520" cy="3849158"/>
          </a:xfrm>
        </p:spPr>
        <p:txBody>
          <a:bodyPr/>
          <a:lstStyle/>
          <a:p>
            <a:r>
              <a:rPr lang="en-US" sz="1600" dirty="0"/>
              <a:t>Radial Dam Break Scenario</a:t>
            </a:r>
          </a:p>
          <a:p>
            <a:endParaRPr lang="en-US" sz="1600" dirty="0"/>
          </a:p>
          <a:p>
            <a:r>
              <a:rPr lang="en-US" sz="1600" dirty="0"/>
              <a:t>4096</a:t>
            </a:r>
            <a:r>
              <a:rPr lang="en-US" sz="1600" baseline="30000" dirty="0"/>
              <a:t>2</a:t>
            </a:r>
            <a:r>
              <a:rPr lang="en-US" sz="1600" dirty="0"/>
              <a:t> grid cells per node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xmlns="" id="{4701CE0D-DD49-6D41-99FF-8FADD275F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75313"/>
            <a:ext cx="8508999" cy="380745"/>
          </a:xfrm>
        </p:spPr>
        <p:txBody>
          <a:bodyPr/>
          <a:lstStyle/>
          <a:p>
            <a:r>
              <a:rPr lang="en-US" dirty="0"/>
              <a:t>Evaluation – Weak Scaling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1D6E9FEB-6AAA-B54A-ABA3-3BDEE2F6D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611" y="814885"/>
            <a:ext cx="5702521" cy="2982052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xmlns="" id="{F64D6966-2C8E-8047-A0E3-A8A6472D967F}"/>
              </a:ext>
            </a:extLst>
          </p:cNvPr>
          <p:cNvSpPr/>
          <p:nvPr/>
        </p:nvSpPr>
        <p:spPr>
          <a:xfrm>
            <a:off x="3735092" y="3618852"/>
            <a:ext cx="5103040" cy="178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5D93D628-343C-9F49-A73B-066C21AFF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647" y="3489854"/>
            <a:ext cx="5619234" cy="1370504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284A5139-44B4-9644-BE8B-B8E4AC967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29BA2D90-50BD-1140-9A8F-635331CB8B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Alexander Pöppl | A UPC++ Actor Library | PAW-ATM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933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69595FF4-B532-724C-9031-D20E398E3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846668"/>
            <a:ext cx="2847973" cy="3849158"/>
          </a:xfrm>
        </p:spPr>
        <p:txBody>
          <a:bodyPr/>
          <a:lstStyle/>
          <a:p>
            <a:r>
              <a:rPr lang="en-US" sz="1600" dirty="0"/>
              <a:t>Radial Dam Break Scenario</a:t>
            </a:r>
          </a:p>
          <a:p>
            <a:endParaRPr lang="en-US" sz="1600" dirty="0"/>
          </a:p>
          <a:p>
            <a:r>
              <a:rPr lang="en-US" sz="1600" dirty="0"/>
              <a:t>16384</a:t>
            </a:r>
            <a:r>
              <a:rPr lang="en-US" sz="1600" baseline="30000" dirty="0"/>
              <a:t>2</a:t>
            </a:r>
            <a:r>
              <a:rPr lang="en-US" sz="1600" dirty="0"/>
              <a:t> grid cells per node</a:t>
            </a:r>
          </a:p>
          <a:p>
            <a:endParaRPr lang="en-US" sz="1600" dirty="0"/>
          </a:p>
          <a:p>
            <a:r>
              <a:rPr lang="en-US" sz="1600" dirty="0"/>
              <a:t>Patch sizes from 512x512 down to 64x64 grid cells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xmlns="" id="{1ACBCB62-2241-D94A-B08D-9D218E071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75313"/>
            <a:ext cx="8508999" cy="380745"/>
          </a:xfrm>
        </p:spPr>
        <p:txBody>
          <a:bodyPr/>
          <a:lstStyle/>
          <a:p>
            <a:r>
              <a:rPr lang="en-US" dirty="0"/>
              <a:t>Evaluation – Weak Scaling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2BB73F2B-732F-B349-84E0-7F20308717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A8CC40A9-269A-BA48-9B78-8E41882058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Alexander Pöppl | A UPC++ Actor Library | PAW-ATM 2019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5C3CE99F-CBB3-4C4D-B3A4-BF1883F0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080" y="810747"/>
            <a:ext cx="5686830" cy="297384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B261F27C-746D-DA43-88D7-108AB29CDBEF}"/>
              </a:ext>
            </a:extLst>
          </p:cNvPr>
          <p:cNvSpPr/>
          <p:nvPr/>
        </p:nvSpPr>
        <p:spPr>
          <a:xfrm>
            <a:off x="3735092" y="3629610"/>
            <a:ext cx="5103040" cy="178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286C2749-5601-E048-9B7B-2740D2564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625" y="3478763"/>
            <a:ext cx="5604759" cy="135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57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54A8C46D-6B5E-484F-81EA-829554F93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3894946"/>
            <a:ext cx="8508999" cy="800880"/>
          </a:xfrm>
        </p:spPr>
        <p:txBody>
          <a:bodyPr/>
          <a:lstStyle/>
          <a:p>
            <a:r>
              <a:rPr lang="en-US" sz="1600" i="1" dirty="0"/>
              <a:t>Is it feasible to program an actor library using standard languages and frameworks?</a:t>
            </a:r>
          </a:p>
          <a:p>
            <a:r>
              <a:rPr lang="en-US" sz="1600" i="1" dirty="0"/>
              <a:t>If so, how does performance compare, both to our X10-based library, and BSP?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/>
              <a:t>Tools:</a:t>
            </a:r>
            <a:r>
              <a:rPr lang="en-US" sz="1600" dirty="0">
                <a:solidFill>
                  <a:schemeClr val="accent5"/>
                </a:solidFill>
              </a:rPr>
              <a:t> </a:t>
            </a:r>
            <a:r>
              <a:rPr lang="en-US" sz="1600" b="1" dirty="0">
                <a:solidFill>
                  <a:schemeClr val="accent5"/>
                </a:solidFill>
              </a:rPr>
              <a:t>C++, OpenMP, UPC++</a:t>
            </a:r>
          </a:p>
          <a:p>
            <a:endParaRPr lang="en-US" sz="16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xmlns="" id="{E6D1E42F-6D64-5045-BA3E-2382CB6B1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75313"/>
            <a:ext cx="8508999" cy="380745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403C5929-F6C4-9840-A2AC-FDE238F411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C616064C-545C-D14B-9207-2420B3AC3D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Alexander </a:t>
            </a:r>
            <a:r>
              <a:rPr lang="de-DE" dirty="0" err="1"/>
              <a:t>Pöppl</a:t>
            </a:r>
            <a:r>
              <a:rPr lang="de-DE" dirty="0"/>
              <a:t> | A UPC++ </a:t>
            </a:r>
            <a:r>
              <a:rPr lang="de-DE" dirty="0" err="1"/>
              <a:t>Actor</a:t>
            </a:r>
            <a:r>
              <a:rPr lang="de-DE" dirty="0"/>
              <a:t> Library | PAW-ATM 2019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0F37BB92-46EE-4B4F-8AF1-7A260B592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262" y="751147"/>
            <a:ext cx="3128648" cy="3143799"/>
          </a:xfrm>
          <a:prstGeom prst="rect">
            <a:avLst/>
          </a:prstGeom>
        </p:spPr>
      </p:pic>
      <p:sp>
        <p:nvSpPr>
          <p:cNvPr id="8" name="Inhaltsplatzhalter 1">
            <a:extLst>
              <a:ext uri="{FF2B5EF4-FFF2-40B4-BE49-F238E27FC236}">
                <a16:creationId xmlns:a16="http://schemas.microsoft.com/office/drawing/2014/main" xmlns="" id="{2E083D37-E76D-4C46-B266-F107C1310F1B}"/>
              </a:ext>
            </a:extLst>
          </p:cNvPr>
          <p:cNvSpPr txBox="1">
            <a:spLocks/>
          </p:cNvSpPr>
          <p:nvPr/>
        </p:nvSpPr>
        <p:spPr>
          <a:xfrm>
            <a:off x="319090" y="846668"/>
            <a:ext cx="5373993" cy="3048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Invasive Computing: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/>
              <a:t>Dynamic resource allocation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/>
              <a:t>Predictability through exclusive resource usage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/>
              <a:t>Heterogeneous compute tiles</a:t>
            </a:r>
          </a:p>
          <a:p>
            <a:pPr marL="285750" indent="-285750">
              <a:buFont typeface="Symbol" pitchFamily="2" charset="2"/>
              <a:buChar char="-"/>
            </a:pPr>
            <a:endParaRPr lang="en-US" sz="1600" dirty="0"/>
          </a:p>
          <a:p>
            <a:r>
              <a:rPr lang="en-US" sz="1600" dirty="0"/>
              <a:t>Actor-based Modelling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/>
              <a:t>Good fit for architecture, enables exploration of different mappings of actors to compute tiles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/>
              <a:t>SWE-X10 as sample application</a:t>
            </a:r>
          </a:p>
          <a:p>
            <a:pPr marL="285750" indent="-285750">
              <a:buFont typeface="Symbol" pitchFamily="2" charset="2"/>
              <a:buChar char="-"/>
            </a:pPr>
            <a:endParaRPr lang="en-US" sz="1600" dirty="0"/>
          </a:p>
          <a:p>
            <a:r>
              <a:rPr lang="en-US" sz="1600" b="1" dirty="0"/>
              <a:t>Transfer to larger-scale applications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11819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709BDA8F-8425-0543-BE0D-7B2A2A2F4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Competitive with OpenMP and MPI</a:t>
            </a:r>
          </a:p>
          <a:p>
            <a:endParaRPr lang="en-US" sz="1600" dirty="0"/>
          </a:p>
          <a:p>
            <a:r>
              <a:rPr lang="en-US" sz="1600" dirty="0"/>
              <a:t>UPC++ enables overlap of communication and computation</a:t>
            </a:r>
          </a:p>
          <a:p>
            <a:endParaRPr lang="en-US" sz="1600" dirty="0"/>
          </a:p>
          <a:p>
            <a:r>
              <a:rPr lang="en-US" sz="1600" dirty="0"/>
              <a:t>Higher abstraction level for application programmer</a:t>
            </a:r>
          </a:p>
          <a:p>
            <a:endParaRPr lang="en-US" sz="1600" dirty="0"/>
          </a:p>
          <a:p>
            <a:r>
              <a:rPr lang="en-US" sz="1600" dirty="0"/>
              <a:t>Flexibility regarding backend</a:t>
            </a:r>
          </a:p>
          <a:p>
            <a:endParaRPr lang="en-US" sz="16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xmlns="" id="{9BF492D3-9434-C146-8A83-B5A27A720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75313"/>
            <a:ext cx="8508999" cy="38074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3D4F592D-B865-0B42-BEDE-3320D7F1C9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D193B58A-B936-2E45-AD5A-A62E8E21B1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Alexander Pöppl | A UPC++ Actor Library | PAW-ATM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630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8396785E-554D-6046-B2D6-CF7670DBE9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988" y="2401226"/>
            <a:ext cx="4964850" cy="2727603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4E4CAD33-44C6-3A43-BE39-BF8893722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846668"/>
            <a:ext cx="3876391" cy="3849158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Symbol" pitchFamily="2" charset="2"/>
              <a:buChar char="-"/>
            </a:pPr>
            <a:r>
              <a:rPr lang="de-DE" sz="1200" dirty="0"/>
              <a:t>This </a:t>
            </a:r>
            <a:r>
              <a:rPr lang="de-DE" sz="1200" dirty="0" err="1"/>
              <a:t>research</a:t>
            </a:r>
            <a:r>
              <a:rPr lang="de-DE" sz="1200" dirty="0"/>
              <a:t> was </a:t>
            </a:r>
            <a:r>
              <a:rPr lang="de-DE" sz="1200" dirty="0" err="1"/>
              <a:t>funded</a:t>
            </a:r>
            <a:r>
              <a:rPr lang="de-DE" sz="1200" dirty="0"/>
              <a:t> </a:t>
            </a:r>
            <a:r>
              <a:rPr lang="de-DE" sz="1200" dirty="0" err="1"/>
              <a:t>by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German Research </a:t>
            </a:r>
            <a:r>
              <a:rPr lang="de-DE" sz="1200" dirty="0" err="1"/>
              <a:t>Foundation</a:t>
            </a:r>
            <a:r>
              <a:rPr lang="de-DE" sz="1200" dirty="0"/>
              <a:t> (DFG, Deutsche Forschungsgemeinschaft) - Project </a:t>
            </a:r>
            <a:r>
              <a:rPr lang="de-DE" sz="1200" dirty="0" err="1"/>
              <a:t>number</a:t>
            </a:r>
            <a:r>
              <a:rPr lang="de-DE" sz="1200" dirty="0"/>
              <a:t> 14671743 - TRR 89 Invasive Computing. </a:t>
            </a:r>
          </a:p>
          <a:p>
            <a:pPr marL="285750" indent="-285750">
              <a:lnSpc>
                <a:spcPct val="100000"/>
              </a:lnSpc>
              <a:buFont typeface="Symbol" pitchFamily="2" charset="2"/>
              <a:buChar char="-"/>
            </a:pPr>
            <a:endParaRPr lang="de-DE" sz="1200" dirty="0"/>
          </a:p>
          <a:p>
            <a:pPr marL="285750" indent="-285750">
              <a:lnSpc>
                <a:spcPct val="100000"/>
              </a:lnSpc>
              <a:buFont typeface="Symbol" pitchFamily="2" charset="2"/>
              <a:buChar char="-"/>
            </a:pPr>
            <a:r>
              <a:rPr lang="de-DE" sz="1200" dirty="0"/>
              <a:t>This </a:t>
            </a:r>
            <a:r>
              <a:rPr lang="de-DE" sz="1200" dirty="0" err="1"/>
              <a:t>research</a:t>
            </a:r>
            <a:r>
              <a:rPr lang="de-DE" sz="1200" dirty="0"/>
              <a:t> was </a:t>
            </a:r>
            <a:r>
              <a:rPr lang="de-DE" sz="1200" dirty="0" err="1"/>
              <a:t>supported</a:t>
            </a:r>
            <a:r>
              <a:rPr lang="de-DE" sz="1200" dirty="0"/>
              <a:t> </a:t>
            </a:r>
            <a:r>
              <a:rPr lang="de-DE" sz="1200" dirty="0" err="1"/>
              <a:t>by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Exascale Computing Project (17-SC- 20-SC), a </a:t>
            </a:r>
            <a:r>
              <a:rPr lang="de-DE" sz="1200" dirty="0" err="1"/>
              <a:t>collaborative</a:t>
            </a:r>
            <a:r>
              <a:rPr lang="de-DE" sz="1200" dirty="0"/>
              <a:t> </a:t>
            </a:r>
            <a:r>
              <a:rPr lang="de-DE" sz="1200" dirty="0" err="1"/>
              <a:t>effort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U.S. Department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Energy</a:t>
            </a:r>
            <a:r>
              <a:rPr lang="de-DE" sz="1200" dirty="0"/>
              <a:t> Office </a:t>
            </a:r>
            <a:r>
              <a:rPr lang="de-DE" sz="1200" dirty="0" err="1"/>
              <a:t>of</a:t>
            </a:r>
            <a:r>
              <a:rPr lang="de-DE" sz="1200" dirty="0"/>
              <a:t> Science </a:t>
            </a:r>
            <a:r>
              <a:rPr lang="de-DE" sz="1200" dirty="0" err="1"/>
              <a:t>and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National </a:t>
            </a:r>
            <a:r>
              <a:rPr lang="de-DE" sz="1200" dirty="0" err="1"/>
              <a:t>Nuclear</a:t>
            </a:r>
            <a:r>
              <a:rPr lang="de-DE" sz="1200" dirty="0"/>
              <a:t> Security Administration. </a:t>
            </a:r>
          </a:p>
          <a:p>
            <a:pPr marL="285750" indent="-285750">
              <a:lnSpc>
                <a:spcPct val="100000"/>
              </a:lnSpc>
              <a:buFont typeface="Symbol" pitchFamily="2" charset="2"/>
              <a:buChar char="-"/>
            </a:pPr>
            <a:endParaRPr lang="de-DE" sz="1200" dirty="0"/>
          </a:p>
          <a:p>
            <a:pPr marL="285750" indent="-285750">
              <a:lnSpc>
                <a:spcPct val="100000"/>
              </a:lnSpc>
              <a:buFont typeface="Symbol" pitchFamily="2" charset="2"/>
              <a:buChar char="-"/>
            </a:pPr>
            <a:r>
              <a:rPr lang="de-DE" sz="1200" dirty="0"/>
              <a:t>This </a:t>
            </a:r>
            <a:r>
              <a:rPr lang="de-DE" sz="1200" dirty="0" err="1"/>
              <a:t>research</a:t>
            </a:r>
            <a:r>
              <a:rPr lang="de-DE" sz="1200" dirty="0"/>
              <a:t> </a:t>
            </a:r>
            <a:r>
              <a:rPr lang="de-DE" sz="1200" dirty="0" err="1"/>
              <a:t>used</a:t>
            </a:r>
            <a:r>
              <a:rPr lang="de-DE" sz="1200" dirty="0"/>
              <a:t> </a:t>
            </a:r>
            <a:r>
              <a:rPr lang="de-DE" sz="1200" dirty="0" err="1"/>
              <a:t>resources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National </a:t>
            </a:r>
            <a:r>
              <a:rPr lang="de-DE" sz="1200" dirty="0" err="1"/>
              <a:t>Energy</a:t>
            </a:r>
            <a:r>
              <a:rPr lang="de-DE" sz="1200" dirty="0"/>
              <a:t> Research Scientific Computing Center, a DOE Office </a:t>
            </a:r>
            <a:r>
              <a:rPr lang="de-DE" sz="1200" dirty="0" err="1"/>
              <a:t>of</a:t>
            </a:r>
            <a:r>
              <a:rPr lang="de-DE" sz="1200" dirty="0"/>
              <a:t> Science User Facility </a:t>
            </a:r>
            <a:r>
              <a:rPr lang="de-DE" sz="1200" dirty="0" err="1"/>
              <a:t>supported</a:t>
            </a:r>
            <a:r>
              <a:rPr lang="de-DE" sz="1200" dirty="0"/>
              <a:t> </a:t>
            </a:r>
            <a:r>
              <a:rPr lang="de-DE" sz="1200" dirty="0" err="1"/>
              <a:t>by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Office </a:t>
            </a:r>
            <a:r>
              <a:rPr lang="de-DE" sz="1200" dirty="0" err="1"/>
              <a:t>of</a:t>
            </a:r>
            <a:r>
              <a:rPr lang="de-DE" sz="1200" dirty="0"/>
              <a:t> Science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U.S. Department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Energy</a:t>
            </a:r>
            <a:r>
              <a:rPr lang="de-DE" sz="1200" dirty="0"/>
              <a:t> </a:t>
            </a:r>
            <a:r>
              <a:rPr lang="de-DE" sz="1200" dirty="0" err="1"/>
              <a:t>under</a:t>
            </a:r>
            <a:r>
              <a:rPr lang="de-DE" sz="1200" dirty="0"/>
              <a:t> </a:t>
            </a:r>
            <a:r>
              <a:rPr lang="de-DE" sz="1200" dirty="0" err="1"/>
              <a:t>Contract</a:t>
            </a:r>
            <a:r>
              <a:rPr lang="de-DE" sz="1200" dirty="0"/>
              <a:t> </a:t>
            </a:r>
            <a:r>
              <a:rPr lang="de-DE" sz="1200" dirty="0" err="1"/>
              <a:t>No</a:t>
            </a:r>
            <a:r>
              <a:rPr lang="de-DE" sz="1200" dirty="0"/>
              <a:t>. DE- AC02-05CH11231. </a:t>
            </a:r>
          </a:p>
          <a:p>
            <a:pPr marL="285750" indent="-285750">
              <a:lnSpc>
                <a:spcPct val="100000"/>
              </a:lnSpc>
              <a:buFont typeface="Symbol" pitchFamily="2" charset="2"/>
              <a:buChar char="-"/>
            </a:pPr>
            <a:endParaRPr lang="de-DE" sz="1200" dirty="0"/>
          </a:p>
          <a:p>
            <a:pPr marL="285750" indent="-285750">
              <a:lnSpc>
                <a:spcPct val="100000"/>
              </a:lnSpc>
              <a:buFont typeface="Symbol" pitchFamily="2" charset="2"/>
              <a:buChar char="-"/>
            </a:pPr>
            <a:r>
              <a:rPr lang="de-DE" sz="1200" dirty="0"/>
              <a:t>Scott Baden was </a:t>
            </a:r>
            <a:r>
              <a:rPr lang="de-DE" sz="1200" dirty="0" err="1"/>
              <a:t>supported</a:t>
            </a:r>
            <a:r>
              <a:rPr lang="de-DE" sz="1200" dirty="0"/>
              <a:t> in </a:t>
            </a:r>
            <a:r>
              <a:rPr lang="de-DE" sz="1200" dirty="0" err="1"/>
              <a:t>part</a:t>
            </a:r>
            <a:r>
              <a:rPr lang="de-DE" sz="1200" dirty="0"/>
              <a:t> </a:t>
            </a:r>
            <a:r>
              <a:rPr lang="de-DE" sz="1200" dirty="0" err="1"/>
              <a:t>by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Exascale Computing Project (17-SC-20-SC), a </a:t>
            </a:r>
            <a:r>
              <a:rPr lang="de-DE" sz="1200" dirty="0" err="1"/>
              <a:t>collaborative</a:t>
            </a:r>
            <a:r>
              <a:rPr lang="de-DE" sz="1200" dirty="0"/>
              <a:t> </a:t>
            </a:r>
            <a:r>
              <a:rPr lang="de-DE" sz="1200" dirty="0" err="1"/>
              <a:t>effort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U.S. Department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Energy</a:t>
            </a:r>
            <a:r>
              <a:rPr lang="de-DE" sz="1200" dirty="0"/>
              <a:t> Office </a:t>
            </a:r>
            <a:r>
              <a:rPr lang="de-DE" sz="1200" dirty="0" err="1"/>
              <a:t>of</a:t>
            </a:r>
            <a:r>
              <a:rPr lang="de-DE" sz="1200" dirty="0"/>
              <a:t> Science </a:t>
            </a:r>
            <a:r>
              <a:rPr lang="de-DE" sz="1200" dirty="0" err="1"/>
              <a:t>and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National </a:t>
            </a:r>
            <a:r>
              <a:rPr lang="de-DE" sz="1200" dirty="0" err="1"/>
              <a:t>Nuclear</a:t>
            </a:r>
            <a:r>
              <a:rPr lang="de-DE" sz="1200" dirty="0"/>
              <a:t> Security Administration.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/>
          </a:p>
          <a:p>
            <a:endParaRPr lang="en-US" sz="12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xmlns="" id="{3F28933A-FED7-9B48-92CF-B91C8D814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75313"/>
            <a:ext cx="8508999" cy="380745"/>
          </a:xfrm>
        </p:spPr>
        <p:txBody>
          <a:bodyPr/>
          <a:lstStyle/>
          <a:p>
            <a:r>
              <a:rPr lang="en-US" dirty="0"/>
              <a:t>Questions + Acknowledgements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1DAF80FA-1C3A-EE45-87F4-BB00E54BA1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F47AB932-8E27-004E-86AB-A4D6AD7058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Alexander Pöppl | A UPC++ Actor Library | PAW-ATM 2019</a:t>
            </a:r>
            <a:endParaRPr lang="en-US" dirty="0"/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xmlns="" id="{4B23EC4B-6A09-3E49-9F13-4E86134398CB}"/>
              </a:ext>
            </a:extLst>
          </p:cNvPr>
          <p:cNvSpPr txBox="1">
            <a:spLocks/>
          </p:cNvSpPr>
          <p:nvPr/>
        </p:nvSpPr>
        <p:spPr>
          <a:xfrm>
            <a:off x="4434214" y="846668"/>
            <a:ext cx="4390696" cy="1996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b="1" dirty="0"/>
              <a:t>UPC++ Tutorial at LBL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de-DE" sz="1600" dirty="0" err="1"/>
              <a:t>December</a:t>
            </a:r>
            <a:r>
              <a:rPr lang="de-DE" sz="1600" dirty="0"/>
              <a:t> 16th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de-DE" sz="1600" dirty="0"/>
              <a:t>At NERSC </a:t>
            </a:r>
            <a:r>
              <a:rPr lang="de-DE" sz="1600" dirty="0" err="1"/>
              <a:t>or</a:t>
            </a:r>
            <a:r>
              <a:rPr lang="de-DE" sz="1600" dirty="0"/>
              <a:t> Online</a:t>
            </a:r>
          </a:p>
          <a:p>
            <a:pPr marL="285750" indent="-285750">
              <a:buFont typeface="Symbol" pitchFamily="2" charset="2"/>
              <a:buChar char="-"/>
            </a:pPr>
            <a:endParaRPr lang="de-DE" sz="1600" dirty="0"/>
          </a:p>
          <a:p>
            <a:r>
              <a:rPr lang="de-DE" sz="1600" dirty="0"/>
              <a:t>More Info at: </a:t>
            </a:r>
            <a:r>
              <a:rPr lang="de-DE" sz="1600" dirty="0">
                <a:hlinkClick r:id="rId3"/>
              </a:rPr>
              <a:t>https://www.exascaleproject.org/event/upcpp</a:t>
            </a:r>
            <a:endParaRPr lang="de-DE" sz="1600" dirty="0"/>
          </a:p>
          <a:p>
            <a:r>
              <a:rPr lang="de-DE" sz="1600" dirty="0">
                <a:hlinkClick r:id="rId4"/>
              </a:rPr>
              <a:t>https://upcxx.lbl.gov</a:t>
            </a:r>
            <a:r>
              <a:rPr lang="de-DE" sz="1600" dirty="0"/>
              <a:t> ▶︎ News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2A141D9F-4402-BC43-B940-911F217B20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71" t="9208" r="9394" b="9259"/>
          <a:stretch/>
        </p:blipFill>
        <p:spPr>
          <a:xfrm>
            <a:off x="7184177" y="846668"/>
            <a:ext cx="1233587" cy="12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98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5545E5C5-101E-784D-9DA2-B66B9C1CF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846668"/>
            <a:ext cx="4252910" cy="3849158"/>
          </a:xfrm>
        </p:spPr>
        <p:txBody>
          <a:bodyPr/>
          <a:lstStyle/>
          <a:p>
            <a:r>
              <a:rPr lang="en-US" sz="1600" b="1" dirty="0"/>
              <a:t>Thread-based Execution Strategy</a:t>
            </a:r>
          </a:p>
          <a:p>
            <a:endParaRPr lang="en-US" sz="1600" b="1" dirty="0"/>
          </a:p>
          <a:p>
            <a:r>
              <a:rPr lang="en-US" sz="1600" dirty="0"/>
              <a:t>One thread per actor, and one communication thread, low number of ranks per node</a:t>
            </a:r>
          </a:p>
          <a:p>
            <a:endParaRPr lang="en-US" sz="1600" dirty="0"/>
          </a:p>
          <a:p>
            <a:r>
              <a:rPr lang="en-US" sz="1600" dirty="0"/>
              <a:t>Two event loops: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/>
              <a:t>Communication thread queries runtime and executes RPCs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/>
              <a:t>Actor threads query runtime for progress and execute LPCs, execute act</a:t>
            </a:r>
          </a:p>
          <a:p>
            <a:endParaRPr lang="en-US" sz="1600" dirty="0"/>
          </a:p>
          <a:p>
            <a:r>
              <a:rPr lang="en-US" sz="1600" dirty="0"/>
              <a:t>Requires balancing of communication thread against number of actors</a:t>
            </a:r>
          </a:p>
          <a:p>
            <a:endParaRPr lang="en-US" sz="16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xmlns="" id="{CB166C8F-ABB0-3F44-80B5-BD35B4A45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75313"/>
            <a:ext cx="8508999" cy="380745"/>
          </a:xfrm>
        </p:spPr>
        <p:txBody>
          <a:bodyPr/>
          <a:lstStyle/>
          <a:p>
            <a:r>
              <a:rPr lang="en-US" dirty="0"/>
              <a:t>UPC++ Actor Library – Actor Execution Strategies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93AF5BEC-2E0B-E649-A565-21461E9ED9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EAA3FA77-BFE1-9640-8779-12FF995FF18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Alexander Pöppl | A UPC++ Actor Library | PAW-ATM 2019</a:t>
            </a:r>
            <a:endParaRPr lang="en-US" dirty="0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xmlns="" id="{42E38304-DB05-2E4F-B368-83F2362A42DC}"/>
              </a:ext>
            </a:extLst>
          </p:cNvPr>
          <p:cNvCxnSpPr>
            <a:cxnSpLocks/>
          </p:cNvCxnSpPr>
          <p:nvPr/>
        </p:nvCxnSpPr>
        <p:spPr>
          <a:xfrm>
            <a:off x="6764422" y="1472039"/>
            <a:ext cx="0" cy="2650049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nhaltsplatzhalter 22" descr="An actor with four ports and finite state machine">
            <a:extLst>
              <a:ext uri="{FF2B5EF4-FFF2-40B4-BE49-F238E27FC236}">
                <a16:creationId xmlns:a16="http://schemas.microsoft.com/office/drawing/2014/main" xmlns="" id="{13DB9D73-C1F8-F546-A069-215947272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86" b="90669" l="3725" r="94556">
                        <a14:foregroundMark x1="4011" y1="31162" x2="9885" y2="44014"/>
                        <a14:foregroundMark x1="8596" y1="41901" x2="6304" y2="67606"/>
                        <a14:foregroundMark x1="4011" y1="46831" x2="5731" y2="36092"/>
                        <a14:foregroundMark x1="7450" y1="33275" x2="5731" y2="31162"/>
                        <a14:foregroundMark x1="34384" y1="9507" x2="31375" y2="7394"/>
                        <a14:foregroundMark x1="32092" y1="10211" x2="65903" y2="5986"/>
                        <a14:foregroundMark x1="91547" y1="29577" x2="94556" y2="29577"/>
                        <a14:foregroundMark x1="90974" y1="28873" x2="92837" y2="34683"/>
                        <a14:foregroundMark x1="90974" y1="31866" x2="91547" y2="64789"/>
                        <a14:foregroundMark x1="30229" y1="90669" x2="64183" y2="86444"/>
                        <a14:backgroundMark x1="28510" y1="8099" x2="28510" y2="8099"/>
                        <a14:backgroundMark x1="28510" y1="9507" x2="27937" y2="95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61278" y="1536175"/>
            <a:ext cx="543462" cy="44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xmlns="" id="{39A23298-92B3-5041-BF72-B5AED7411737}"/>
              </a:ext>
            </a:extLst>
          </p:cNvPr>
          <p:cNvGrpSpPr/>
          <p:nvPr/>
        </p:nvGrpSpPr>
        <p:grpSpPr>
          <a:xfrm>
            <a:off x="5280853" y="1988335"/>
            <a:ext cx="658530" cy="2166363"/>
            <a:chOff x="5383995" y="2825544"/>
            <a:chExt cx="658530" cy="2166363"/>
          </a:xfrm>
        </p:grpSpPr>
        <p:sp>
          <p:nvSpPr>
            <p:cNvPr id="9" name="Gebogener Pfeil 8">
              <a:extLst>
                <a:ext uri="{FF2B5EF4-FFF2-40B4-BE49-F238E27FC236}">
                  <a16:creationId xmlns:a16="http://schemas.microsoft.com/office/drawing/2014/main" xmlns="" id="{2D97F794-EE8B-BC4D-B764-CA5C04E90E21}"/>
                </a:ext>
              </a:extLst>
            </p:cNvPr>
            <p:cNvSpPr/>
            <p:nvPr/>
          </p:nvSpPr>
          <p:spPr>
            <a:xfrm>
              <a:off x="5482759" y="2825544"/>
              <a:ext cx="467289" cy="644935"/>
            </a:xfrm>
            <a:prstGeom prst="circular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xmlns="" id="{4FD6C6FA-A696-364B-A814-4C0DFBCE2A29}"/>
                </a:ext>
              </a:extLst>
            </p:cNvPr>
            <p:cNvSpPr/>
            <p:nvPr/>
          </p:nvSpPr>
          <p:spPr>
            <a:xfrm>
              <a:off x="5387798" y="3199871"/>
              <a:ext cx="654727" cy="4297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Query Runtime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xmlns="" id="{293AAA10-67AD-514A-953C-78BBF4C4F269}"/>
                </a:ext>
              </a:extLst>
            </p:cNvPr>
            <p:cNvSpPr/>
            <p:nvPr/>
          </p:nvSpPr>
          <p:spPr>
            <a:xfrm>
              <a:off x="5383996" y="3683926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Perform LPCs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xmlns="" id="{3AAA040F-3B09-9B47-9A2D-635AA0F5233B}"/>
                </a:ext>
              </a:extLst>
            </p:cNvPr>
            <p:cNvSpPr/>
            <p:nvPr/>
          </p:nvSpPr>
          <p:spPr>
            <a:xfrm>
              <a:off x="5383995" y="4164637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act()</a:t>
              </a:r>
            </a:p>
          </p:txBody>
        </p:sp>
        <p:sp>
          <p:nvSpPr>
            <p:cNvPr id="13" name="Gebogener Pfeil 12">
              <a:extLst>
                <a:ext uri="{FF2B5EF4-FFF2-40B4-BE49-F238E27FC236}">
                  <a16:creationId xmlns:a16="http://schemas.microsoft.com/office/drawing/2014/main" xmlns="" id="{916B87B6-F737-0E48-9585-F6B79CB5046C}"/>
                </a:ext>
              </a:extLst>
            </p:cNvPr>
            <p:cNvSpPr/>
            <p:nvPr/>
          </p:nvSpPr>
          <p:spPr>
            <a:xfrm rot="10800000">
              <a:off x="5460525" y="4346972"/>
              <a:ext cx="467289" cy="644935"/>
            </a:xfrm>
            <a:prstGeom prst="circular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xmlns="" id="{79840632-BE59-3E4E-9083-CC3557126E24}"/>
              </a:ext>
            </a:extLst>
          </p:cNvPr>
          <p:cNvGrpSpPr/>
          <p:nvPr/>
        </p:nvGrpSpPr>
        <p:grpSpPr>
          <a:xfrm>
            <a:off x="6010028" y="1978419"/>
            <a:ext cx="658530" cy="2166363"/>
            <a:chOff x="5383995" y="2825544"/>
            <a:chExt cx="658530" cy="2166363"/>
          </a:xfrm>
        </p:grpSpPr>
        <p:sp>
          <p:nvSpPr>
            <p:cNvPr id="15" name="Gebogener Pfeil 14">
              <a:extLst>
                <a:ext uri="{FF2B5EF4-FFF2-40B4-BE49-F238E27FC236}">
                  <a16:creationId xmlns:a16="http://schemas.microsoft.com/office/drawing/2014/main" xmlns="" id="{20827625-ACD8-EA41-A480-D03F25F812B7}"/>
                </a:ext>
              </a:extLst>
            </p:cNvPr>
            <p:cNvSpPr/>
            <p:nvPr/>
          </p:nvSpPr>
          <p:spPr>
            <a:xfrm>
              <a:off x="5482759" y="2825544"/>
              <a:ext cx="467289" cy="644935"/>
            </a:xfrm>
            <a:prstGeom prst="circular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xmlns="" id="{208CD53E-6F0E-9A4B-B44B-19B0BCE04545}"/>
                </a:ext>
              </a:extLst>
            </p:cNvPr>
            <p:cNvSpPr/>
            <p:nvPr/>
          </p:nvSpPr>
          <p:spPr>
            <a:xfrm>
              <a:off x="5387798" y="3199871"/>
              <a:ext cx="654727" cy="4297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Query Runtime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xmlns="" id="{38403EA7-D782-5B4B-AA05-C2A9705C30EB}"/>
                </a:ext>
              </a:extLst>
            </p:cNvPr>
            <p:cNvSpPr/>
            <p:nvPr/>
          </p:nvSpPr>
          <p:spPr>
            <a:xfrm>
              <a:off x="5383996" y="3683926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Perform LPCs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xmlns="" id="{5B414977-3E5D-4C47-84D1-DE911136CC63}"/>
                </a:ext>
              </a:extLst>
            </p:cNvPr>
            <p:cNvSpPr/>
            <p:nvPr/>
          </p:nvSpPr>
          <p:spPr>
            <a:xfrm>
              <a:off x="5383995" y="4164637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act()</a:t>
              </a:r>
            </a:p>
          </p:txBody>
        </p:sp>
        <p:sp>
          <p:nvSpPr>
            <p:cNvPr id="19" name="Gebogener Pfeil 18">
              <a:extLst>
                <a:ext uri="{FF2B5EF4-FFF2-40B4-BE49-F238E27FC236}">
                  <a16:creationId xmlns:a16="http://schemas.microsoft.com/office/drawing/2014/main" xmlns="" id="{D7D493FA-BCFF-1D44-9987-56B7F6C97AFB}"/>
                </a:ext>
              </a:extLst>
            </p:cNvPr>
            <p:cNvSpPr/>
            <p:nvPr/>
          </p:nvSpPr>
          <p:spPr>
            <a:xfrm rot="10800000">
              <a:off x="5460525" y="4346972"/>
              <a:ext cx="467289" cy="644935"/>
            </a:xfrm>
            <a:prstGeom prst="circular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" name="Inhaltsplatzhalter 22" descr="An actor with four ports and finite state machine">
            <a:extLst>
              <a:ext uri="{FF2B5EF4-FFF2-40B4-BE49-F238E27FC236}">
                <a16:creationId xmlns:a16="http://schemas.microsoft.com/office/drawing/2014/main" xmlns="" id="{260D6D2D-DB8A-7849-8B0A-459586ED4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86" b="90669" l="3725" r="94556">
                        <a14:foregroundMark x1="4011" y1="31162" x2="9885" y2="44014"/>
                        <a14:foregroundMark x1="8596" y1="41901" x2="6304" y2="67606"/>
                        <a14:foregroundMark x1="4011" y1="46831" x2="5731" y2="36092"/>
                        <a14:foregroundMark x1="7450" y1="33275" x2="5731" y2="31162"/>
                        <a14:foregroundMark x1="34384" y1="9507" x2="31375" y2="7394"/>
                        <a14:foregroundMark x1="32092" y1="10211" x2="65903" y2="5986"/>
                        <a14:foregroundMark x1="91547" y1="29577" x2="94556" y2="29577"/>
                        <a14:foregroundMark x1="90974" y1="28873" x2="92837" y2="34683"/>
                        <a14:foregroundMark x1="90974" y1="31866" x2="91547" y2="64789"/>
                        <a14:foregroundMark x1="30229" y1="90669" x2="64183" y2="86444"/>
                        <a14:backgroundMark x1="28510" y1="8099" x2="28510" y2="8099"/>
                        <a14:backgroundMark x1="28510" y1="9507" x2="27937" y2="95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72652" y="1536175"/>
            <a:ext cx="543462" cy="44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uppieren 20">
            <a:extLst>
              <a:ext uri="{FF2B5EF4-FFF2-40B4-BE49-F238E27FC236}">
                <a16:creationId xmlns:a16="http://schemas.microsoft.com/office/drawing/2014/main" xmlns="" id="{26120AFF-DB40-844B-A56B-28A5C87B0E94}"/>
              </a:ext>
            </a:extLst>
          </p:cNvPr>
          <p:cNvGrpSpPr/>
          <p:nvPr/>
        </p:nvGrpSpPr>
        <p:grpSpPr>
          <a:xfrm>
            <a:off x="4550734" y="1636160"/>
            <a:ext cx="658529" cy="2029441"/>
            <a:chOff x="5383996" y="2473369"/>
            <a:chExt cx="658529" cy="2029441"/>
          </a:xfrm>
        </p:grpSpPr>
        <p:sp>
          <p:nvSpPr>
            <p:cNvPr id="22" name="Gebogener Pfeil 21">
              <a:extLst>
                <a:ext uri="{FF2B5EF4-FFF2-40B4-BE49-F238E27FC236}">
                  <a16:creationId xmlns:a16="http://schemas.microsoft.com/office/drawing/2014/main" xmlns="" id="{2B797DD3-E030-C24C-9420-D4802C9E326F}"/>
                </a:ext>
              </a:extLst>
            </p:cNvPr>
            <p:cNvSpPr/>
            <p:nvPr/>
          </p:nvSpPr>
          <p:spPr>
            <a:xfrm>
              <a:off x="5482759" y="2825544"/>
              <a:ext cx="467289" cy="644935"/>
            </a:xfrm>
            <a:prstGeom prst="circular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xmlns="" id="{1DE9230E-56B7-3C45-827E-8A743956F1D4}"/>
                </a:ext>
              </a:extLst>
            </p:cNvPr>
            <p:cNvSpPr/>
            <p:nvPr/>
          </p:nvSpPr>
          <p:spPr>
            <a:xfrm>
              <a:off x="5387798" y="3199871"/>
              <a:ext cx="654727" cy="4297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Query Runtime</a:t>
              </a: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xmlns="" id="{B82C0EB6-D3C9-624C-B7C7-81CC1AD46AA6}"/>
                </a:ext>
              </a:extLst>
            </p:cNvPr>
            <p:cNvSpPr/>
            <p:nvPr/>
          </p:nvSpPr>
          <p:spPr>
            <a:xfrm>
              <a:off x="5383996" y="3683926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Perform RPCs</a:t>
              </a:r>
            </a:p>
          </p:txBody>
        </p:sp>
        <p:sp>
          <p:nvSpPr>
            <p:cNvPr id="25" name="Gebogener Pfeil 24">
              <a:extLst>
                <a:ext uri="{FF2B5EF4-FFF2-40B4-BE49-F238E27FC236}">
                  <a16:creationId xmlns:a16="http://schemas.microsoft.com/office/drawing/2014/main" xmlns="" id="{25ED2403-EF3B-BF40-967C-82CDF29E57DA}"/>
                </a:ext>
              </a:extLst>
            </p:cNvPr>
            <p:cNvSpPr/>
            <p:nvPr/>
          </p:nvSpPr>
          <p:spPr>
            <a:xfrm rot="10800000">
              <a:off x="5460525" y="3857875"/>
              <a:ext cx="467289" cy="644935"/>
            </a:xfrm>
            <a:prstGeom prst="circular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xmlns="" id="{58EC853F-371C-7843-A38C-55A243411D61}"/>
                </a:ext>
              </a:extLst>
            </p:cNvPr>
            <p:cNvSpPr/>
            <p:nvPr/>
          </p:nvSpPr>
          <p:spPr>
            <a:xfrm>
              <a:off x="5415895" y="2473369"/>
              <a:ext cx="563349" cy="297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Comm</a:t>
              </a:r>
            </a:p>
          </p:txBody>
        </p:sp>
      </p:grpSp>
      <p:pic>
        <p:nvPicPr>
          <p:cNvPr id="27" name="Inhaltsplatzhalter 22" descr="An actor with four ports and finite state machine">
            <a:extLst>
              <a:ext uri="{FF2B5EF4-FFF2-40B4-BE49-F238E27FC236}">
                <a16:creationId xmlns:a16="http://schemas.microsoft.com/office/drawing/2014/main" xmlns="" id="{0941F061-B983-0145-806A-A83AAE426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86" b="90669" l="3725" r="94556">
                        <a14:foregroundMark x1="4011" y1="31162" x2="9885" y2="44014"/>
                        <a14:foregroundMark x1="8596" y1="41901" x2="6304" y2="67606"/>
                        <a14:foregroundMark x1="4011" y1="46831" x2="5731" y2="36092"/>
                        <a14:foregroundMark x1="7450" y1="33275" x2="5731" y2="31162"/>
                        <a14:foregroundMark x1="34384" y1="9507" x2="31375" y2="7394"/>
                        <a14:foregroundMark x1="32092" y1="10211" x2="65903" y2="5986"/>
                        <a14:foregroundMark x1="91547" y1="29577" x2="94556" y2="29577"/>
                        <a14:foregroundMark x1="90974" y1="28873" x2="92837" y2="34683"/>
                        <a14:foregroundMark x1="90974" y1="31866" x2="91547" y2="64789"/>
                        <a14:foregroundMark x1="30229" y1="90669" x2="64183" y2="86444"/>
                        <a14:backgroundMark x1="28510" y1="8099" x2="28510" y2="8099"/>
                        <a14:backgroundMark x1="28510" y1="9507" x2="27937" y2="95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37896" y="1536175"/>
            <a:ext cx="543462" cy="44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xmlns="" id="{8FFEEFDC-A5E7-4B41-AB35-3D9E60558C54}"/>
              </a:ext>
            </a:extLst>
          </p:cNvPr>
          <p:cNvGrpSpPr/>
          <p:nvPr/>
        </p:nvGrpSpPr>
        <p:grpSpPr>
          <a:xfrm>
            <a:off x="7557471" y="1988335"/>
            <a:ext cx="658530" cy="2166363"/>
            <a:chOff x="5383995" y="2825544"/>
            <a:chExt cx="658530" cy="2166363"/>
          </a:xfrm>
        </p:grpSpPr>
        <p:sp>
          <p:nvSpPr>
            <p:cNvPr id="29" name="Gebogener Pfeil 28">
              <a:extLst>
                <a:ext uri="{FF2B5EF4-FFF2-40B4-BE49-F238E27FC236}">
                  <a16:creationId xmlns:a16="http://schemas.microsoft.com/office/drawing/2014/main" xmlns="" id="{6A0BC386-4690-EB42-849A-EBA72C9909D2}"/>
                </a:ext>
              </a:extLst>
            </p:cNvPr>
            <p:cNvSpPr/>
            <p:nvPr/>
          </p:nvSpPr>
          <p:spPr>
            <a:xfrm>
              <a:off x="5482759" y="2825544"/>
              <a:ext cx="467289" cy="644935"/>
            </a:xfrm>
            <a:prstGeom prst="circular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xmlns="" id="{E0A7642D-E4FB-BF49-BC74-4C8962D48C16}"/>
                </a:ext>
              </a:extLst>
            </p:cNvPr>
            <p:cNvSpPr/>
            <p:nvPr/>
          </p:nvSpPr>
          <p:spPr>
            <a:xfrm>
              <a:off x="5387798" y="3199871"/>
              <a:ext cx="654727" cy="4297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Query Runtime</a:t>
              </a: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xmlns="" id="{69376DC3-D400-2745-9C1A-F5C94435997D}"/>
                </a:ext>
              </a:extLst>
            </p:cNvPr>
            <p:cNvSpPr/>
            <p:nvPr/>
          </p:nvSpPr>
          <p:spPr>
            <a:xfrm>
              <a:off x="5383996" y="3683926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Perform LPCs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xmlns="" id="{F2C9EFF9-0EC0-F944-A649-67FFBC0C6AA1}"/>
                </a:ext>
              </a:extLst>
            </p:cNvPr>
            <p:cNvSpPr/>
            <p:nvPr/>
          </p:nvSpPr>
          <p:spPr>
            <a:xfrm>
              <a:off x="5383995" y="4164637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act()</a:t>
              </a:r>
            </a:p>
          </p:txBody>
        </p:sp>
        <p:sp>
          <p:nvSpPr>
            <p:cNvPr id="33" name="Gebogener Pfeil 32">
              <a:extLst>
                <a:ext uri="{FF2B5EF4-FFF2-40B4-BE49-F238E27FC236}">
                  <a16:creationId xmlns:a16="http://schemas.microsoft.com/office/drawing/2014/main" xmlns="" id="{04802BC7-5647-6C4F-806E-5C1BA2122DAC}"/>
                </a:ext>
              </a:extLst>
            </p:cNvPr>
            <p:cNvSpPr/>
            <p:nvPr/>
          </p:nvSpPr>
          <p:spPr>
            <a:xfrm rot="10800000">
              <a:off x="5460525" y="4346972"/>
              <a:ext cx="467289" cy="644935"/>
            </a:xfrm>
            <a:prstGeom prst="circular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xmlns="" id="{99FBF6AC-6ED8-8F43-92C0-C2D35E7EFCC6}"/>
              </a:ext>
            </a:extLst>
          </p:cNvPr>
          <p:cNvGrpSpPr/>
          <p:nvPr/>
        </p:nvGrpSpPr>
        <p:grpSpPr>
          <a:xfrm>
            <a:off x="8286646" y="1978419"/>
            <a:ext cx="658530" cy="2166363"/>
            <a:chOff x="5383995" y="2825544"/>
            <a:chExt cx="658530" cy="2166363"/>
          </a:xfrm>
        </p:grpSpPr>
        <p:sp>
          <p:nvSpPr>
            <p:cNvPr id="35" name="Gebogener Pfeil 34">
              <a:extLst>
                <a:ext uri="{FF2B5EF4-FFF2-40B4-BE49-F238E27FC236}">
                  <a16:creationId xmlns:a16="http://schemas.microsoft.com/office/drawing/2014/main" xmlns="" id="{45285813-ECD4-274F-BE2B-97DADB76D0E2}"/>
                </a:ext>
              </a:extLst>
            </p:cNvPr>
            <p:cNvSpPr/>
            <p:nvPr/>
          </p:nvSpPr>
          <p:spPr>
            <a:xfrm>
              <a:off x="5482759" y="2825544"/>
              <a:ext cx="467289" cy="644935"/>
            </a:xfrm>
            <a:prstGeom prst="circular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xmlns="" id="{A6C4FEAD-2867-AB44-964F-A600E11F6339}"/>
                </a:ext>
              </a:extLst>
            </p:cNvPr>
            <p:cNvSpPr/>
            <p:nvPr/>
          </p:nvSpPr>
          <p:spPr>
            <a:xfrm>
              <a:off x="5387798" y="3199871"/>
              <a:ext cx="654727" cy="4297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Query Runtime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xmlns="" id="{1589EC6E-CF24-A94C-B1D6-85094E2577DA}"/>
                </a:ext>
              </a:extLst>
            </p:cNvPr>
            <p:cNvSpPr/>
            <p:nvPr/>
          </p:nvSpPr>
          <p:spPr>
            <a:xfrm>
              <a:off x="5383996" y="3683926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Perform LPCs</a:t>
              </a: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xmlns="" id="{C225BAFE-7087-8F41-8D73-7781589E56B7}"/>
                </a:ext>
              </a:extLst>
            </p:cNvPr>
            <p:cNvSpPr/>
            <p:nvPr/>
          </p:nvSpPr>
          <p:spPr>
            <a:xfrm>
              <a:off x="5383995" y="4164637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act()</a:t>
              </a:r>
            </a:p>
          </p:txBody>
        </p:sp>
        <p:sp>
          <p:nvSpPr>
            <p:cNvPr id="39" name="Gebogener Pfeil 38">
              <a:extLst>
                <a:ext uri="{FF2B5EF4-FFF2-40B4-BE49-F238E27FC236}">
                  <a16:creationId xmlns:a16="http://schemas.microsoft.com/office/drawing/2014/main" xmlns="" id="{D4E1FFCD-5552-794B-8A45-6DE19A20E9C2}"/>
                </a:ext>
              </a:extLst>
            </p:cNvPr>
            <p:cNvSpPr/>
            <p:nvPr/>
          </p:nvSpPr>
          <p:spPr>
            <a:xfrm rot="10800000">
              <a:off x="5460525" y="4346972"/>
              <a:ext cx="467289" cy="644935"/>
            </a:xfrm>
            <a:prstGeom prst="circular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0" name="Inhaltsplatzhalter 22" descr="An actor with four ports and finite state machine">
            <a:extLst>
              <a:ext uri="{FF2B5EF4-FFF2-40B4-BE49-F238E27FC236}">
                <a16:creationId xmlns:a16="http://schemas.microsoft.com/office/drawing/2014/main" xmlns="" id="{7FAEB70C-5DCA-2549-9090-AFE321872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986" b="90669" l="3725" r="94556">
                        <a14:foregroundMark x1="4011" y1="31162" x2="9885" y2="44014"/>
                        <a14:foregroundMark x1="8596" y1="41901" x2="6304" y2="67606"/>
                        <a14:foregroundMark x1="4011" y1="46831" x2="5731" y2="36092"/>
                        <a14:foregroundMark x1="7450" y1="33275" x2="5731" y2="31162"/>
                        <a14:foregroundMark x1="34384" y1="9507" x2="31375" y2="7394"/>
                        <a14:foregroundMark x1="32092" y1="10211" x2="65903" y2="5986"/>
                        <a14:foregroundMark x1="91547" y1="29577" x2="94556" y2="29577"/>
                        <a14:foregroundMark x1="90974" y1="28873" x2="92837" y2="34683"/>
                        <a14:foregroundMark x1="90974" y1="31866" x2="91547" y2="64789"/>
                        <a14:foregroundMark x1="30229" y1="90669" x2="64183" y2="86444"/>
                        <a14:backgroundMark x1="28510" y1="8099" x2="28510" y2="8099"/>
                        <a14:backgroundMark x1="28510" y1="9507" x2="27937" y2="95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49270" y="1536175"/>
            <a:ext cx="543462" cy="44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" name="Gruppieren 40">
            <a:extLst>
              <a:ext uri="{FF2B5EF4-FFF2-40B4-BE49-F238E27FC236}">
                <a16:creationId xmlns:a16="http://schemas.microsoft.com/office/drawing/2014/main" xmlns="" id="{B90849F4-4982-3346-8B57-F6F48B49C24C}"/>
              </a:ext>
            </a:extLst>
          </p:cNvPr>
          <p:cNvGrpSpPr/>
          <p:nvPr/>
        </p:nvGrpSpPr>
        <p:grpSpPr>
          <a:xfrm>
            <a:off x="6827352" y="1636160"/>
            <a:ext cx="658529" cy="2029441"/>
            <a:chOff x="5383996" y="2473369"/>
            <a:chExt cx="658529" cy="2029441"/>
          </a:xfrm>
        </p:grpSpPr>
        <p:sp>
          <p:nvSpPr>
            <p:cNvPr id="42" name="Gebogener Pfeil 41">
              <a:extLst>
                <a:ext uri="{FF2B5EF4-FFF2-40B4-BE49-F238E27FC236}">
                  <a16:creationId xmlns:a16="http://schemas.microsoft.com/office/drawing/2014/main" xmlns="" id="{9BF6E460-0637-2F46-B57A-C2993B627B88}"/>
                </a:ext>
              </a:extLst>
            </p:cNvPr>
            <p:cNvSpPr/>
            <p:nvPr/>
          </p:nvSpPr>
          <p:spPr>
            <a:xfrm>
              <a:off x="5482759" y="2825544"/>
              <a:ext cx="467289" cy="644935"/>
            </a:xfrm>
            <a:prstGeom prst="circular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xmlns="" id="{44789C02-95D1-094A-B4CA-7B67BB50C709}"/>
                </a:ext>
              </a:extLst>
            </p:cNvPr>
            <p:cNvSpPr/>
            <p:nvPr/>
          </p:nvSpPr>
          <p:spPr>
            <a:xfrm>
              <a:off x="5387798" y="3199871"/>
              <a:ext cx="654727" cy="4297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Query Runtime</a:t>
              </a:r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xmlns="" id="{34A57F47-C346-344C-BF61-580E27BF7A5F}"/>
                </a:ext>
              </a:extLst>
            </p:cNvPr>
            <p:cNvSpPr/>
            <p:nvPr/>
          </p:nvSpPr>
          <p:spPr>
            <a:xfrm>
              <a:off x="5383996" y="3683926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Perform RPCs</a:t>
              </a:r>
            </a:p>
          </p:txBody>
        </p:sp>
        <p:sp>
          <p:nvSpPr>
            <p:cNvPr id="45" name="Gebogener Pfeil 44">
              <a:extLst>
                <a:ext uri="{FF2B5EF4-FFF2-40B4-BE49-F238E27FC236}">
                  <a16:creationId xmlns:a16="http://schemas.microsoft.com/office/drawing/2014/main" xmlns="" id="{E242F1F7-96A4-FF4B-8932-EE56616F1141}"/>
                </a:ext>
              </a:extLst>
            </p:cNvPr>
            <p:cNvSpPr/>
            <p:nvPr/>
          </p:nvSpPr>
          <p:spPr>
            <a:xfrm rot="10800000">
              <a:off x="5460525" y="3857875"/>
              <a:ext cx="467289" cy="644935"/>
            </a:xfrm>
            <a:prstGeom prst="circular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xmlns="" id="{C2E1DB3A-76B2-1B4B-85D4-C02C85039D05}"/>
                </a:ext>
              </a:extLst>
            </p:cNvPr>
            <p:cNvSpPr/>
            <p:nvPr/>
          </p:nvSpPr>
          <p:spPr>
            <a:xfrm>
              <a:off x="5415895" y="2473369"/>
              <a:ext cx="563349" cy="297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Comm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78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622C8845-13C8-E04A-BCF6-1087660FC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846668"/>
            <a:ext cx="2776535" cy="3849158"/>
          </a:xfrm>
        </p:spPr>
        <p:txBody>
          <a:bodyPr/>
          <a:lstStyle/>
          <a:p>
            <a:r>
              <a:rPr lang="en-US" sz="1600" dirty="0"/>
              <a:t>Radial Dam Break Scenario</a:t>
            </a:r>
          </a:p>
          <a:p>
            <a:endParaRPr lang="en-US" sz="1600" dirty="0"/>
          </a:p>
          <a:p>
            <a:r>
              <a:rPr lang="en-US" sz="1600" dirty="0"/>
              <a:t>8192</a:t>
            </a:r>
            <a:r>
              <a:rPr lang="en-US" sz="1600" baseline="30000" dirty="0"/>
              <a:t>2</a:t>
            </a:r>
            <a:r>
              <a:rPr lang="en-US" sz="1600" dirty="0"/>
              <a:t> grid cells per node</a:t>
            </a:r>
          </a:p>
          <a:p>
            <a:endParaRPr lang="en-US" sz="1600" dirty="0"/>
          </a:p>
          <a:p>
            <a:r>
              <a:rPr lang="en-US" sz="1600" dirty="0"/>
              <a:t>Patch sizes from 256x256 down to 32x32 grid cells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xmlns="" id="{ED82B06F-CA7D-8E4B-81E3-BB720A49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75313"/>
            <a:ext cx="8508999" cy="380745"/>
          </a:xfrm>
        </p:spPr>
        <p:txBody>
          <a:bodyPr/>
          <a:lstStyle/>
          <a:p>
            <a:r>
              <a:rPr lang="en-US" dirty="0"/>
              <a:t>Evaluation – Strong Scaling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DF5B9430-9765-A545-AAD1-0684D26473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F504832A-3EA3-ED4F-AB4B-4BB4A9E655E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Alexander Pöppl | A UPC++ Actor Library | PAW-ATM 2019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F5778378-11E6-294E-97D7-650930C1A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910" y="1173701"/>
            <a:ext cx="5706000" cy="319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70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6C0B765A-5B34-3D45-B965-01DCCEA75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846668"/>
            <a:ext cx="3510787" cy="3849158"/>
          </a:xfrm>
        </p:spPr>
        <p:txBody>
          <a:bodyPr/>
          <a:lstStyle/>
          <a:p>
            <a:r>
              <a:rPr lang="en-US" sz="1600" b="1" dirty="0">
                <a:solidFill>
                  <a:schemeClr val="bg2"/>
                </a:solidFill>
              </a:rPr>
              <a:t>A</a:t>
            </a:r>
            <a:r>
              <a:rPr lang="en-US" sz="1600" dirty="0"/>
              <a:t>synchronous </a:t>
            </a:r>
            <a:r>
              <a:rPr lang="en-US" sz="1600" b="1" dirty="0"/>
              <a:t>P</a:t>
            </a:r>
            <a:r>
              <a:rPr lang="en-US" sz="1600" dirty="0"/>
              <a:t>artitioned </a:t>
            </a:r>
            <a:r>
              <a:rPr lang="en-US" sz="1600" b="1" dirty="0"/>
              <a:t>G</a:t>
            </a:r>
            <a:r>
              <a:rPr lang="en-US" sz="1600" dirty="0"/>
              <a:t>lobal </a:t>
            </a:r>
            <a:r>
              <a:rPr lang="en-US" sz="1600" b="1" dirty="0"/>
              <a:t>A</a:t>
            </a:r>
            <a:r>
              <a:rPr lang="en-US" sz="1600" dirty="0"/>
              <a:t>ddress </a:t>
            </a:r>
            <a:r>
              <a:rPr lang="en-US" sz="1600" b="1" dirty="0"/>
              <a:t>S</a:t>
            </a:r>
            <a:r>
              <a:rPr lang="en-US" sz="1600" dirty="0"/>
              <a:t>pace (</a:t>
            </a:r>
            <a:r>
              <a:rPr lang="en-US" sz="1600" dirty="0">
                <a:solidFill>
                  <a:schemeClr val="bg2"/>
                </a:solidFill>
              </a:rPr>
              <a:t>A</a:t>
            </a:r>
            <a:r>
              <a:rPr lang="en-US" sz="1600" dirty="0"/>
              <a:t>PGAS) Model</a:t>
            </a:r>
          </a:p>
          <a:p>
            <a:endParaRPr lang="en-US" sz="1600" dirty="0"/>
          </a:p>
          <a:p>
            <a:r>
              <a:rPr lang="en-US" sz="1600" dirty="0"/>
              <a:t>Reliance on one-sided communication</a:t>
            </a:r>
          </a:p>
          <a:p>
            <a:endParaRPr lang="en-US" sz="1600" dirty="0"/>
          </a:p>
          <a:p>
            <a:r>
              <a:rPr lang="en-US" sz="1600" dirty="0"/>
              <a:t>Asynchronous, continuation-based API</a:t>
            </a:r>
          </a:p>
          <a:p>
            <a:endParaRPr lang="en-US" sz="1600" dirty="0"/>
          </a:p>
          <a:p>
            <a:r>
              <a:rPr lang="en-US" sz="1600" dirty="0"/>
              <a:t>Based on GASNet-EX, makes direct use of InfiniBand and (some) Cray interconnects</a:t>
            </a:r>
          </a:p>
          <a:p>
            <a:endParaRPr lang="en-US" sz="16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xmlns="" id="{E9701865-5108-A14E-966F-FD0608476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75313"/>
            <a:ext cx="8508999" cy="380745"/>
          </a:xfrm>
        </p:spPr>
        <p:txBody>
          <a:bodyPr/>
          <a:lstStyle/>
          <a:p>
            <a:r>
              <a:rPr lang="en-US" dirty="0"/>
              <a:t>UPC++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B26E068B-48CD-7B45-AC05-114AB2C4FC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F652576B-440A-D14B-A986-A350462162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Alexander Pöppl | A UPC++ Actor Library | PAW-ATM 2019</a:t>
            </a:r>
            <a:endParaRPr lang="en-US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xmlns="" id="{CA477BF6-3818-7B4C-A219-854353AA3063}"/>
              </a:ext>
            </a:extLst>
          </p:cNvPr>
          <p:cNvGrpSpPr/>
          <p:nvPr/>
        </p:nvGrpSpPr>
        <p:grpSpPr>
          <a:xfrm>
            <a:off x="4041913" y="950666"/>
            <a:ext cx="4993979" cy="3833913"/>
            <a:chOff x="4874151" y="1904998"/>
            <a:chExt cx="4161741" cy="2883361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xmlns="" id="{CB72BE29-2FF0-5748-B702-0DECDD377BBD}"/>
                </a:ext>
              </a:extLst>
            </p:cNvPr>
            <p:cNvSpPr/>
            <p:nvPr/>
          </p:nvSpPr>
          <p:spPr>
            <a:xfrm>
              <a:off x="5052593" y="2945130"/>
              <a:ext cx="1064611" cy="14219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sz="2400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xmlns="" id="{EB39EF71-2397-F84B-A70C-A5F8294665F5}"/>
                </a:ext>
              </a:extLst>
            </p:cNvPr>
            <p:cNvSpPr/>
            <p:nvPr/>
          </p:nvSpPr>
          <p:spPr>
            <a:xfrm>
              <a:off x="6300034" y="2945129"/>
              <a:ext cx="1064611" cy="14219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sz="2400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xmlns="" id="{581C5586-0D8E-AA44-821B-A1620FF17E0E}"/>
                </a:ext>
              </a:extLst>
            </p:cNvPr>
            <p:cNvSpPr/>
            <p:nvPr/>
          </p:nvSpPr>
          <p:spPr>
            <a:xfrm>
              <a:off x="7801916" y="2945128"/>
              <a:ext cx="1064611" cy="14219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sz="2400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xmlns="" id="{38D066FC-5241-B648-97E4-7D298DC99D79}"/>
                </a:ext>
              </a:extLst>
            </p:cNvPr>
            <p:cNvSpPr/>
            <p:nvPr/>
          </p:nvSpPr>
          <p:spPr>
            <a:xfrm>
              <a:off x="6300039" y="1913565"/>
              <a:ext cx="1064611" cy="1354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sz="2400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xmlns="" id="{6F98210D-A703-5348-B32E-AC111A36D5D1}"/>
                </a:ext>
              </a:extLst>
            </p:cNvPr>
            <p:cNvSpPr/>
            <p:nvPr/>
          </p:nvSpPr>
          <p:spPr>
            <a:xfrm>
              <a:off x="7795189" y="1908599"/>
              <a:ext cx="1064611" cy="1354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sz="2400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xmlns="" id="{F1DA0729-1D0F-7D47-ACB9-CC4AE99A4D1A}"/>
                </a:ext>
              </a:extLst>
            </p:cNvPr>
            <p:cNvSpPr/>
            <p:nvPr/>
          </p:nvSpPr>
          <p:spPr>
            <a:xfrm>
              <a:off x="5059331" y="1904998"/>
              <a:ext cx="1064611" cy="1354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sz="2400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xmlns="" id="{426B6D3B-96F9-B846-AC46-358CB2234DB9}"/>
                </a:ext>
              </a:extLst>
            </p:cNvPr>
            <p:cNvSpPr/>
            <p:nvPr/>
          </p:nvSpPr>
          <p:spPr>
            <a:xfrm>
              <a:off x="4874151" y="2040437"/>
              <a:ext cx="4161741" cy="901886"/>
            </a:xfrm>
            <a:prstGeom prst="rect">
              <a:avLst/>
            </a:prstGeom>
            <a:solidFill>
              <a:srgbClr val="98C6EA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sz="2400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xmlns="" id="{5288EF6D-F760-BB48-9111-3EB0D1B6ACA9}"/>
                </a:ext>
              </a:extLst>
            </p:cNvPr>
            <p:cNvSpPr/>
            <p:nvPr/>
          </p:nvSpPr>
          <p:spPr>
            <a:xfrm>
              <a:off x="5059331" y="1904999"/>
              <a:ext cx="1064611" cy="2462043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sz="2400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xmlns="" id="{4ED7DC9E-B690-8E43-A790-E073BA226D05}"/>
                </a:ext>
              </a:extLst>
            </p:cNvPr>
            <p:cNvSpPr/>
            <p:nvPr/>
          </p:nvSpPr>
          <p:spPr>
            <a:xfrm>
              <a:off x="6300037" y="1905435"/>
              <a:ext cx="1064611" cy="2462043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sz="2400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xmlns="" id="{F47BC1AC-8D93-4046-98C8-C340BECF9411}"/>
                </a:ext>
              </a:extLst>
            </p:cNvPr>
            <p:cNvSpPr/>
            <p:nvPr/>
          </p:nvSpPr>
          <p:spPr>
            <a:xfrm>
              <a:off x="7795185" y="1905872"/>
              <a:ext cx="1064611" cy="2462043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sz="2400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xmlns="" id="{7C418CE3-C3F0-794F-94E8-812A6A6116C5}"/>
                </a:ext>
              </a:extLst>
            </p:cNvPr>
            <p:cNvSpPr txBox="1"/>
            <p:nvPr/>
          </p:nvSpPr>
          <p:spPr>
            <a:xfrm>
              <a:off x="5059331" y="2262485"/>
              <a:ext cx="1064611" cy="50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2000" dirty="0">
                  <a:solidFill>
                    <a:schemeClr val="bg2"/>
                  </a:solidFill>
                  <a:latin typeface="+mn-lt"/>
                </a:rPr>
                <a:t>Shared Segment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xmlns="" id="{9587AB04-CCE9-2A41-BA18-59364165C59D}"/>
                </a:ext>
              </a:extLst>
            </p:cNvPr>
            <p:cNvSpPr txBox="1"/>
            <p:nvPr/>
          </p:nvSpPr>
          <p:spPr>
            <a:xfrm>
              <a:off x="6300037" y="2265923"/>
              <a:ext cx="1064611" cy="50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2000" dirty="0">
                  <a:solidFill>
                    <a:schemeClr val="bg2"/>
                  </a:solidFill>
                  <a:latin typeface="+mn-lt"/>
                </a:rPr>
                <a:t>Shared Segment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xmlns="" id="{38D2201B-AAE0-6349-BBB0-3DFA923DE3A0}"/>
                </a:ext>
              </a:extLst>
            </p:cNvPr>
            <p:cNvSpPr txBox="1"/>
            <p:nvPr/>
          </p:nvSpPr>
          <p:spPr>
            <a:xfrm>
              <a:off x="7795185" y="2269361"/>
              <a:ext cx="1064611" cy="50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2000" dirty="0">
                  <a:solidFill>
                    <a:schemeClr val="bg2"/>
                  </a:solidFill>
                  <a:latin typeface="+mn-lt"/>
                </a:rPr>
                <a:t>Shared Segment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xmlns="" id="{7E4DFF08-A5D7-2D47-AF18-9272BA72A44C}"/>
                </a:ext>
              </a:extLst>
            </p:cNvPr>
            <p:cNvSpPr txBox="1"/>
            <p:nvPr/>
          </p:nvSpPr>
          <p:spPr>
            <a:xfrm>
              <a:off x="5066068" y="3380056"/>
              <a:ext cx="1064611" cy="50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2000" dirty="0">
                  <a:latin typeface="+mn-lt"/>
                </a:rPr>
                <a:t>Private Segment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xmlns="" id="{0F4D359F-04A1-B84F-84F8-A82B153579ED}"/>
                </a:ext>
              </a:extLst>
            </p:cNvPr>
            <p:cNvSpPr txBox="1"/>
            <p:nvPr/>
          </p:nvSpPr>
          <p:spPr>
            <a:xfrm>
              <a:off x="6300034" y="3380056"/>
              <a:ext cx="1064611" cy="50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2000" dirty="0">
                  <a:latin typeface="+mn-lt"/>
                </a:rPr>
                <a:t>Private Segment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xmlns="" id="{2BC4F863-3F75-A949-9C14-7DB66215803F}"/>
                </a:ext>
              </a:extLst>
            </p:cNvPr>
            <p:cNvSpPr txBox="1"/>
            <p:nvPr/>
          </p:nvSpPr>
          <p:spPr>
            <a:xfrm>
              <a:off x="7788441" y="3380056"/>
              <a:ext cx="1064611" cy="50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2000" dirty="0">
                  <a:latin typeface="+mn-lt"/>
                </a:rPr>
                <a:t>Private Segment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xmlns="" id="{A04A0026-BB20-E84E-AD60-7884C09A48D6}"/>
                </a:ext>
              </a:extLst>
            </p:cNvPr>
            <p:cNvSpPr txBox="1"/>
            <p:nvPr/>
          </p:nvSpPr>
          <p:spPr>
            <a:xfrm>
              <a:off x="5052592" y="4400316"/>
              <a:ext cx="1064611" cy="241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2000" dirty="0">
                  <a:latin typeface="+mn-lt"/>
                </a:rPr>
                <a:t>Rank 0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xmlns="" id="{7E2ADE27-EC96-AE4E-AF20-E05CF6E8EAC6}"/>
                </a:ext>
              </a:extLst>
            </p:cNvPr>
            <p:cNvSpPr txBox="1"/>
            <p:nvPr/>
          </p:nvSpPr>
          <p:spPr>
            <a:xfrm>
              <a:off x="6297617" y="4404943"/>
              <a:ext cx="1064611" cy="241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2000" dirty="0">
                  <a:latin typeface="+mn-lt"/>
                </a:rPr>
                <a:t>Rank 1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xmlns="" id="{EDCF6BA8-F85A-A446-A0E9-9D9B8FC39C95}"/>
                </a:ext>
              </a:extLst>
            </p:cNvPr>
            <p:cNvSpPr txBox="1"/>
            <p:nvPr/>
          </p:nvSpPr>
          <p:spPr>
            <a:xfrm>
              <a:off x="7797083" y="4409570"/>
              <a:ext cx="1064611" cy="241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2000" dirty="0">
                  <a:latin typeface="+mn-lt"/>
                </a:rPr>
                <a:t>Rank n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xmlns="" id="{E825F23A-2D91-EE4D-9CC9-CD93D5817208}"/>
                </a:ext>
              </a:extLst>
            </p:cNvPr>
            <p:cNvSpPr txBox="1"/>
            <p:nvPr/>
          </p:nvSpPr>
          <p:spPr>
            <a:xfrm>
              <a:off x="7060141" y="2310458"/>
              <a:ext cx="1064611" cy="241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2000" dirty="0">
                  <a:solidFill>
                    <a:schemeClr val="bg2"/>
                  </a:solidFill>
                  <a:latin typeface="+mn-lt"/>
                </a:rPr>
                <a:t>…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xmlns="" id="{42EF0437-D3CF-8045-B266-845F1B4B2EF0}"/>
                </a:ext>
              </a:extLst>
            </p:cNvPr>
            <p:cNvSpPr txBox="1"/>
            <p:nvPr/>
          </p:nvSpPr>
          <p:spPr>
            <a:xfrm>
              <a:off x="7060140" y="3436070"/>
              <a:ext cx="1064611" cy="241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2000" dirty="0">
                  <a:latin typeface="+mn-lt"/>
                </a:rPr>
                <a:t>…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xmlns="" id="{4F263660-348B-0A46-80B1-C0267A8C176E}"/>
                </a:ext>
              </a:extLst>
            </p:cNvPr>
            <p:cNvSpPr txBox="1"/>
            <p:nvPr/>
          </p:nvSpPr>
          <p:spPr>
            <a:xfrm>
              <a:off x="5492600" y="4679569"/>
              <a:ext cx="3510751" cy="1087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900" dirty="0">
                  <a:latin typeface="+mn-lt"/>
                </a:rPr>
                <a:t>Adapted from:</a:t>
              </a:r>
              <a:r>
                <a:rPr lang="en-US" sz="900" i="1" dirty="0">
                  <a:latin typeface="+mn-lt"/>
                </a:rPr>
                <a:t> UPC++ Specification v1.0 Draft 10, available at </a:t>
              </a:r>
              <a:r>
                <a:rPr lang="de-DE" sz="900" i="1" dirty="0">
                  <a:hlinkClick r:id="rId2"/>
                </a:rPr>
                <a:t>https://upcxx.lbl.gov</a:t>
              </a:r>
              <a:endParaRPr lang="de-DE" sz="9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78477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F62E9E04-C870-1B49-AF57-0BE39018C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846668"/>
            <a:ext cx="3701547" cy="3849158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RPCs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dirty="0"/>
              <a:t>Executed asynchronously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dirty="0"/>
              <a:t>Serialization and transfer of parameters, return value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dirty="0"/>
              <a:t>Completion events available after the local part (or overall RPC execution) is finished</a:t>
            </a:r>
          </a:p>
          <a:p>
            <a:pPr marL="285750" indent="-285750">
              <a:buFont typeface="Symbol" pitchFamily="2" charset="2"/>
              <a:buChar char="-"/>
            </a:pPr>
            <a:endParaRPr lang="en-US" dirty="0"/>
          </a:p>
          <a:p>
            <a:r>
              <a:rPr lang="en-US" b="1" dirty="0">
                <a:solidFill>
                  <a:schemeClr val="accent5"/>
                </a:solidFill>
              </a:rPr>
              <a:t>Global Pointers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dirty="0"/>
              <a:t>Point to data in Shared segment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dirty="0"/>
              <a:t>May be used as target for RMA operations</a:t>
            </a:r>
          </a:p>
          <a:p>
            <a:pPr marL="285750" indent="-285750">
              <a:buFont typeface="Symbol" pitchFamily="2" charset="2"/>
              <a:buChar char="-"/>
            </a:pPr>
            <a:endParaRPr lang="en-US" dirty="0"/>
          </a:p>
          <a:p>
            <a:r>
              <a:rPr lang="en-US" b="1" dirty="0">
                <a:solidFill>
                  <a:srgbClr val="4E8F00"/>
                </a:solidFill>
              </a:rPr>
              <a:t>Distributed Objects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dirty="0"/>
              <a:t>Created collectively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dirty="0"/>
              <a:t>Same handle points to different objects on each rank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xmlns="" id="{B455B358-19FF-804B-B086-30AF374E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75313"/>
            <a:ext cx="8508999" cy="380745"/>
          </a:xfrm>
        </p:spPr>
        <p:txBody>
          <a:bodyPr/>
          <a:lstStyle/>
          <a:p>
            <a:r>
              <a:rPr lang="en-US" dirty="0"/>
              <a:t>UPC++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4D8266EF-EF8E-1842-9DD9-5D6A5DAAB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AEBEB9D6-E8AC-2E46-B220-0B15C8CBC51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Alexander Pöppl | A UPC++ Actor Library | PAW-ATM 2019</a:t>
            </a:r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xmlns="" id="{3A400560-0324-FE48-8422-9DF7D4BF0C39}"/>
              </a:ext>
            </a:extLst>
          </p:cNvPr>
          <p:cNvSpPr/>
          <p:nvPr/>
        </p:nvSpPr>
        <p:spPr>
          <a:xfrm>
            <a:off x="4256039" y="2333696"/>
            <a:ext cx="1277505" cy="1890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24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xmlns="" id="{5AB68FE4-8494-6842-B88B-ED354CA6CB1B}"/>
              </a:ext>
            </a:extLst>
          </p:cNvPr>
          <p:cNvSpPr/>
          <p:nvPr/>
        </p:nvSpPr>
        <p:spPr>
          <a:xfrm>
            <a:off x="7555154" y="2333694"/>
            <a:ext cx="1277505" cy="1890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2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xmlns="" id="{73E55565-55F9-B546-9443-C091E76629B2}"/>
              </a:ext>
            </a:extLst>
          </p:cNvPr>
          <p:cNvSpPr/>
          <p:nvPr/>
        </p:nvSpPr>
        <p:spPr>
          <a:xfrm>
            <a:off x="7547082" y="955454"/>
            <a:ext cx="1277505" cy="1800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24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xmlns="" id="{6C4A476C-976B-BD48-AF16-B84094BC5C42}"/>
              </a:ext>
            </a:extLst>
          </p:cNvPr>
          <p:cNvSpPr/>
          <p:nvPr/>
        </p:nvSpPr>
        <p:spPr>
          <a:xfrm>
            <a:off x="4264124" y="950666"/>
            <a:ext cx="1277505" cy="1800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24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xmlns="" id="{04C4D52D-B710-1248-A2CB-7ACC4434EDA3}"/>
              </a:ext>
            </a:extLst>
          </p:cNvPr>
          <p:cNvSpPr/>
          <p:nvPr/>
        </p:nvSpPr>
        <p:spPr>
          <a:xfrm>
            <a:off x="4137286" y="1094091"/>
            <a:ext cx="4859558" cy="1199209"/>
          </a:xfrm>
          <a:prstGeom prst="rect">
            <a:avLst/>
          </a:prstGeom>
          <a:solidFill>
            <a:srgbClr val="98C6EA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24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xmlns="" id="{72D94261-CDA7-9D4D-8FAE-98BB05B1F349}"/>
              </a:ext>
            </a:extLst>
          </p:cNvPr>
          <p:cNvSpPr/>
          <p:nvPr/>
        </p:nvSpPr>
        <p:spPr>
          <a:xfrm>
            <a:off x="4264124" y="950667"/>
            <a:ext cx="1277505" cy="32737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24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xmlns="" id="{555948B7-DA76-ED40-BA40-82FA662E1A63}"/>
              </a:ext>
            </a:extLst>
          </p:cNvPr>
          <p:cNvSpPr/>
          <p:nvPr/>
        </p:nvSpPr>
        <p:spPr>
          <a:xfrm>
            <a:off x="7547077" y="951828"/>
            <a:ext cx="1277505" cy="32737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24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xmlns="" id="{AB77F3F4-B2D5-D143-BBC6-8AA44154D819}"/>
              </a:ext>
            </a:extLst>
          </p:cNvPr>
          <p:cNvSpPr txBox="1"/>
          <p:nvPr/>
        </p:nvSpPr>
        <p:spPr>
          <a:xfrm>
            <a:off x="4256038" y="4268611"/>
            <a:ext cx="1277505" cy="321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2000" dirty="0">
                <a:latin typeface="+mn-lt"/>
              </a:rPr>
              <a:t>Rank m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xmlns="" id="{6CB0EB60-3E2F-D345-B0B8-C79B2BA031F4}"/>
              </a:ext>
            </a:extLst>
          </p:cNvPr>
          <p:cNvSpPr txBox="1"/>
          <p:nvPr/>
        </p:nvSpPr>
        <p:spPr>
          <a:xfrm>
            <a:off x="7549354" y="4280915"/>
            <a:ext cx="1277505" cy="321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2000" dirty="0">
                <a:latin typeface="+mn-lt"/>
              </a:rPr>
              <a:t>Rank 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xmlns="" id="{48862F72-D90D-8E4D-B7E5-783C1EA7B606}"/>
              </a:ext>
            </a:extLst>
          </p:cNvPr>
          <p:cNvSpPr txBox="1"/>
          <p:nvPr/>
        </p:nvSpPr>
        <p:spPr>
          <a:xfrm>
            <a:off x="5797726" y="4283032"/>
            <a:ext cx="1277505" cy="321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2000" dirty="0">
                <a:latin typeface="+mn-lt"/>
              </a:rPr>
              <a:t>…</a:t>
            </a:r>
          </a:p>
        </p:txBody>
      </p:sp>
      <p:pic>
        <p:nvPicPr>
          <p:cNvPr id="30" name="Grafik 29" descr="Workflow RNL">
            <a:extLst>
              <a:ext uri="{FF2B5EF4-FFF2-40B4-BE49-F238E27FC236}">
                <a16:creationId xmlns:a16="http://schemas.microsoft.com/office/drawing/2014/main" xmlns="" id="{F269A832-7DD8-2047-AEBD-CFE5F1A1C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32015" y="2385929"/>
            <a:ext cx="653147" cy="653147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xmlns="" id="{1A0F6448-F9C1-1E4C-8A57-165BE77371A2}"/>
              </a:ext>
            </a:extLst>
          </p:cNvPr>
          <p:cNvCxnSpPr>
            <a:cxnSpLocks/>
          </p:cNvCxnSpPr>
          <p:nvPr/>
        </p:nvCxnSpPr>
        <p:spPr>
          <a:xfrm flipV="1">
            <a:off x="4784036" y="2941390"/>
            <a:ext cx="3073774" cy="294312"/>
          </a:xfrm>
          <a:prstGeom prst="straightConnector1">
            <a:avLst/>
          </a:prstGeom>
          <a:ln>
            <a:solidFill>
              <a:schemeClr val="bg2"/>
            </a:solidFill>
            <a:prstDash val="lg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0" name="Grafik 39" descr="Verbunden">
            <a:extLst>
              <a:ext uri="{FF2B5EF4-FFF2-40B4-BE49-F238E27FC236}">
                <a16:creationId xmlns:a16="http://schemas.microsoft.com/office/drawing/2014/main" xmlns="" id="{A9561E67-0983-F044-BCFC-74EA0BCA0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2107379">
            <a:off x="7376255" y="2780205"/>
            <a:ext cx="1041185" cy="1041185"/>
          </a:xfrm>
          <a:prstGeom prst="rect">
            <a:avLst/>
          </a:prstGeom>
        </p:spPr>
      </p:pic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xmlns="" id="{8136C4BB-EBC2-554E-BD1B-F9D608C5F770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4758588" y="3039076"/>
            <a:ext cx="1" cy="10456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7" name="Grafik 56" descr="Liste">
            <a:extLst>
              <a:ext uri="{FF2B5EF4-FFF2-40B4-BE49-F238E27FC236}">
                <a16:creationId xmlns:a16="http://schemas.microsoft.com/office/drawing/2014/main" xmlns="" id="{95EC137E-E31E-2B46-B590-CA960675B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985393" y="1337485"/>
            <a:ext cx="616880" cy="616880"/>
          </a:xfrm>
          <a:prstGeom prst="rect">
            <a:avLst/>
          </a:prstGeom>
        </p:spPr>
      </p:pic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xmlns="" id="{7C955A7F-EA9E-2049-A975-B5ECBC254D32}"/>
              </a:ext>
            </a:extLst>
          </p:cNvPr>
          <p:cNvCxnSpPr/>
          <p:nvPr/>
        </p:nvCxnSpPr>
        <p:spPr>
          <a:xfrm flipV="1">
            <a:off x="4784036" y="1848897"/>
            <a:ext cx="3304887" cy="1597688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61" name="Grafik 60" descr="Kreis mit Personen">
            <a:extLst>
              <a:ext uri="{FF2B5EF4-FFF2-40B4-BE49-F238E27FC236}">
                <a16:creationId xmlns:a16="http://schemas.microsoft.com/office/drawing/2014/main" xmlns="" id="{C33565F9-8896-CF49-82AE-A451E6F427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924348" y="1648829"/>
            <a:ext cx="648000" cy="648000"/>
          </a:xfrm>
          <a:prstGeom prst="rect">
            <a:avLst/>
          </a:prstGeom>
        </p:spPr>
      </p:pic>
      <p:pic>
        <p:nvPicPr>
          <p:cNvPr id="63" name="Grafik 62" descr="Checkliste RNL">
            <a:extLst>
              <a:ext uri="{FF2B5EF4-FFF2-40B4-BE49-F238E27FC236}">
                <a16:creationId xmlns:a16="http://schemas.microsoft.com/office/drawing/2014/main" xmlns="" id="{2E3822C3-EAA9-F94B-A45E-858A4D7323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140351" y="2602142"/>
            <a:ext cx="648000" cy="648000"/>
          </a:xfrm>
          <a:prstGeom prst="rect">
            <a:avLst/>
          </a:prstGeom>
        </p:spPr>
      </p:pic>
      <p:pic>
        <p:nvPicPr>
          <p:cNvPr id="65" name="Grafik 64" descr="Checkliste">
            <a:extLst>
              <a:ext uri="{FF2B5EF4-FFF2-40B4-BE49-F238E27FC236}">
                <a16:creationId xmlns:a16="http://schemas.microsoft.com/office/drawing/2014/main" xmlns="" id="{0F19A2E9-E1B9-F545-8751-EF5199420F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4928865" y="3496960"/>
            <a:ext cx="648375" cy="648375"/>
          </a:xfrm>
          <a:prstGeom prst="rect">
            <a:avLst/>
          </a:prstGeom>
        </p:spPr>
      </p:pic>
      <p:pic>
        <p:nvPicPr>
          <p:cNvPr id="67" name="Grafik 66" descr="Liste">
            <a:extLst>
              <a:ext uri="{FF2B5EF4-FFF2-40B4-BE49-F238E27FC236}">
                <a16:creationId xmlns:a16="http://schemas.microsoft.com/office/drawing/2014/main" xmlns="" id="{2EC146CE-BAB7-C547-B6EB-BAAC85D68F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6757045" y="2480788"/>
            <a:ext cx="648000" cy="648000"/>
          </a:xfrm>
          <a:prstGeom prst="rect">
            <a:avLst/>
          </a:prstGeom>
        </p:spPr>
      </p:pic>
      <p:pic>
        <p:nvPicPr>
          <p:cNvPr id="68" name="Grafik 67" descr="Kreis mit Personen">
            <a:extLst>
              <a:ext uri="{FF2B5EF4-FFF2-40B4-BE49-F238E27FC236}">
                <a16:creationId xmlns:a16="http://schemas.microsoft.com/office/drawing/2014/main" xmlns="" id="{421F86E4-FE35-8A42-B548-CE64D76A4A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202382" y="1524897"/>
            <a:ext cx="648000" cy="648000"/>
          </a:xfrm>
          <a:prstGeom prst="rect">
            <a:avLst/>
          </a:prstGeom>
        </p:spPr>
      </p:pic>
      <p:pic>
        <p:nvPicPr>
          <p:cNvPr id="69" name="Grafik 68" descr="Kreis mit Personen">
            <a:extLst>
              <a:ext uri="{FF2B5EF4-FFF2-40B4-BE49-F238E27FC236}">
                <a16:creationId xmlns:a16="http://schemas.microsoft.com/office/drawing/2014/main" xmlns="" id="{B7B3321A-3831-3F40-8587-155C5A2FB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52615" y="1243294"/>
            <a:ext cx="648000" cy="648000"/>
          </a:xfrm>
          <a:prstGeom prst="rect">
            <a:avLst/>
          </a:prstGeom>
        </p:spPr>
      </p:pic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xmlns="" id="{C41191C7-F483-FC40-9E72-284BDA655396}"/>
              </a:ext>
            </a:extLst>
          </p:cNvPr>
          <p:cNvCxnSpPr>
            <a:cxnSpLocks/>
            <a:stCxn id="61" idx="2"/>
            <a:endCxn id="65" idx="0"/>
          </p:cNvCxnSpPr>
          <p:nvPr/>
        </p:nvCxnSpPr>
        <p:spPr>
          <a:xfrm>
            <a:off x="5248348" y="2296829"/>
            <a:ext cx="4705" cy="1200131"/>
          </a:xfrm>
          <a:prstGeom prst="straightConnector1">
            <a:avLst/>
          </a:prstGeom>
          <a:ln>
            <a:solidFill>
              <a:srgbClr val="4E8F00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xmlns="" id="{3D3DA642-358E-0B4B-9A0D-655DFE325585}"/>
              </a:ext>
            </a:extLst>
          </p:cNvPr>
          <p:cNvCxnSpPr>
            <a:cxnSpLocks/>
            <a:stCxn id="69" idx="2"/>
            <a:endCxn id="67" idx="0"/>
          </p:cNvCxnSpPr>
          <p:nvPr/>
        </p:nvCxnSpPr>
        <p:spPr>
          <a:xfrm>
            <a:off x="7076615" y="1891294"/>
            <a:ext cx="4430" cy="589494"/>
          </a:xfrm>
          <a:prstGeom prst="straightConnector1">
            <a:avLst/>
          </a:prstGeom>
          <a:ln>
            <a:solidFill>
              <a:srgbClr val="4E8F00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xmlns="" id="{15D7357D-397B-6B46-A379-49D88153CC49}"/>
              </a:ext>
            </a:extLst>
          </p:cNvPr>
          <p:cNvCxnSpPr>
            <a:cxnSpLocks/>
            <a:stCxn id="68" idx="2"/>
            <a:endCxn id="63" idx="0"/>
          </p:cNvCxnSpPr>
          <p:nvPr/>
        </p:nvCxnSpPr>
        <p:spPr>
          <a:xfrm flipH="1">
            <a:off x="8464351" y="2172897"/>
            <a:ext cx="62031" cy="429245"/>
          </a:xfrm>
          <a:prstGeom prst="straightConnector1">
            <a:avLst/>
          </a:prstGeom>
          <a:ln>
            <a:solidFill>
              <a:srgbClr val="4E8F00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xmlns="" id="{5A677116-3E0F-AB48-869A-CE406F6FDFB3}"/>
              </a:ext>
            </a:extLst>
          </p:cNvPr>
          <p:cNvCxnSpPr>
            <a:cxnSpLocks/>
          </p:cNvCxnSpPr>
          <p:nvPr/>
        </p:nvCxnSpPr>
        <p:spPr>
          <a:xfrm flipV="1">
            <a:off x="4758588" y="2214141"/>
            <a:ext cx="324001" cy="1435219"/>
          </a:xfrm>
          <a:prstGeom prst="straightConnector1">
            <a:avLst/>
          </a:prstGeom>
          <a:ln>
            <a:solidFill>
              <a:srgbClr val="4E8F00"/>
            </a:solidFill>
            <a:prstDash val="sysDash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196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5A2BD584-C878-C64F-BF09-528DB93A5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846668"/>
            <a:ext cx="5418283" cy="3849158"/>
          </a:xfrm>
        </p:spPr>
        <p:txBody>
          <a:bodyPr/>
          <a:lstStyle/>
          <a:p>
            <a:r>
              <a:rPr lang="en-US" sz="1600" b="1" dirty="0"/>
              <a:t>Actors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/>
              <a:t>Encapsulate specific functionality, data and behavior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/>
              <a:t>Behavior defined through </a:t>
            </a:r>
            <a:r>
              <a:rPr lang="en-US" sz="1600" dirty="0">
                <a:solidFill>
                  <a:schemeClr val="accent4"/>
                </a:solidFill>
              </a:rPr>
              <a:t>finite state machines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/>
              <a:t>No data sharing between actors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/>
              <a:t>Defined communication endpoints (</a:t>
            </a:r>
            <a:r>
              <a:rPr lang="en-US" sz="1600" dirty="0">
                <a:solidFill>
                  <a:schemeClr val="accent1"/>
                </a:solidFill>
              </a:rPr>
              <a:t>Ports</a:t>
            </a:r>
            <a:r>
              <a:rPr lang="en-US" sz="1600" dirty="0"/>
              <a:t>)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/>
              <a:t>Have the ability compute whenever data in their ports (InPorts or OutPorts) changes</a:t>
            </a:r>
          </a:p>
          <a:p>
            <a:pPr marL="461963" lvl="1" indent="-285750">
              <a:buFont typeface="Wingdings" pitchFamily="2" charset="2"/>
              <a:buChar char="Ø"/>
            </a:pPr>
            <a:r>
              <a:rPr lang="en-US" sz="1600" dirty="0"/>
              <a:t>Actors are being </a:t>
            </a:r>
            <a:r>
              <a:rPr lang="en-US" sz="1600" b="1" dirty="0"/>
              <a:t>triggered</a:t>
            </a:r>
          </a:p>
          <a:p>
            <a:endParaRPr lang="en-US" sz="1600" dirty="0"/>
          </a:p>
          <a:p>
            <a:r>
              <a:rPr lang="en-US" sz="1600" b="1" dirty="0"/>
              <a:t>Application Developers…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/>
              <a:t>…subclass and implement </a:t>
            </a:r>
            <a:r>
              <a:rPr lang="en-US" sz="1600" b="1" dirty="0"/>
              <a:t>act()</a:t>
            </a:r>
            <a:r>
              <a:rPr lang="en-US" sz="1600" dirty="0"/>
              <a:t> method (actor FSM)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/>
              <a:t>…use ports as communication endpoints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/>
              <a:t>…specify which ports are connected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xmlns="" id="{F6F045C5-A297-DE4E-B4AD-0E251C38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75313"/>
            <a:ext cx="8508999" cy="380745"/>
          </a:xfrm>
        </p:spPr>
        <p:txBody>
          <a:bodyPr/>
          <a:lstStyle/>
          <a:p>
            <a:r>
              <a:rPr lang="en-US" dirty="0"/>
              <a:t>UPC++ Actor Library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1D34A06B-C6A6-BC47-81A6-A6EA4748CB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A1CB6CF1-8D27-3D48-BD31-C5F1728DF6E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Alexander Pöppl | A UPC++ Actor Library | PAW-ATM 2019</a:t>
            </a:r>
            <a:endParaRPr lang="en-US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xmlns="" id="{02075C19-54FA-6E40-893D-B8A3C95737B0}"/>
              </a:ext>
            </a:extLst>
          </p:cNvPr>
          <p:cNvGrpSpPr/>
          <p:nvPr/>
        </p:nvGrpSpPr>
        <p:grpSpPr>
          <a:xfrm>
            <a:off x="6175410" y="1813270"/>
            <a:ext cx="2453365" cy="1883626"/>
            <a:chOff x="6600722" y="1321641"/>
            <a:chExt cx="2226212" cy="1709225"/>
          </a:xfrm>
        </p:grpSpPr>
        <p:sp>
          <p:nvSpPr>
            <p:cNvPr id="16" name="Abgerundetes Rechteck 15">
              <a:extLst>
                <a:ext uri="{FF2B5EF4-FFF2-40B4-BE49-F238E27FC236}">
                  <a16:creationId xmlns:a16="http://schemas.microsoft.com/office/drawing/2014/main" xmlns="" id="{AABCBA57-7C3E-A94B-9400-99137D12E4E8}"/>
                </a:ext>
              </a:extLst>
            </p:cNvPr>
            <p:cNvSpPr/>
            <p:nvPr/>
          </p:nvSpPr>
          <p:spPr>
            <a:xfrm>
              <a:off x="6600722" y="1321641"/>
              <a:ext cx="2226212" cy="1709225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627F2D10-A938-CD42-B3CF-FBA49A8FDFFF}"/>
                </a:ext>
              </a:extLst>
            </p:cNvPr>
            <p:cNvSpPr/>
            <p:nvPr/>
          </p:nvSpPr>
          <p:spPr>
            <a:xfrm>
              <a:off x="7496802" y="1647526"/>
              <a:ext cx="434050" cy="434050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58AEE1FD-A8BF-8F4C-BFBA-F2DF6EE3D2CD}"/>
                </a:ext>
              </a:extLst>
            </p:cNvPr>
            <p:cNvSpPr/>
            <p:nvPr/>
          </p:nvSpPr>
          <p:spPr>
            <a:xfrm>
              <a:off x="8176293" y="2384124"/>
              <a:ext cx="434050" cy="434050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3412F20D-E298-FA4A-B0D8-E793B292AFCD}"/>
                </a:ext>
              </a:extLst>
            </p:cNvPr>
            <p:cNvSpPr/>
            <p:nvPr/>
          </p:nvSpPr>
          <p:spPr>
            <a:xfrm>
              <a:off x="6853884" y="2384124"/>
              <a:ext cx="434050" cy="434050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xmlns="" id="{679D13AC-06BD-9243-AB93-EC294DE42BF4}"/>
                </a:ext>
              </a:extLst>
            </p:cNvPr>
            <p:cNvCxnSpPr>
              <a:stCxn id="22" idx="5"/>
            </p:cNvCxnSpPr>
            <p:nvPr/>
          </p:nvCxnSpPr>
          <p:spPr>
            <a:xfrm>
              <a:off x="7867287" y="2018011"/>
              <a:ext cx="372570" cy="4296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xmlns="" id="{15A3AEC1-7383-DA4F-95BB-95B43E1DC33E}"/>
                </a:ext>
              </a:extLst>
            </p:cNvPr>
            <p:cNvCxnSpPr/>
            <p:nvPr/>
          </p:nvCxnSpPr>
          <p:spPr>
            <a:xfrm flipH="1">
              <a:off x="7287934" y="2601149"/>
              <a:ext cx="8883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xmlns="" id="{24721405-6F8F-304C-972C-3A16B022A196}"/>
                </a:ext>
              </a:extLst>
            </p:cNvPr>
            <p:cNvCxnSpPr>
              <a:endCxn id="22" idx="3"/>
            </p:cNvCxnSpPr>
            <p:nvPr/>
          </p:nvCxnSpPr>
          <p:spPr>
            <a:xfrm flipV="1">
              <a:off x="7224369" y="2018011"/>
              <a:ext cx="335998" cy="4296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krümmte Verbindung 22">
              <a:extLst>
                <a:ext uri="{FF2B5EF4-FFF2-40B4-BE49-F238E27FC236}">
                  <a16:creationId xmlns:a16="http://schemas.microsoft.com/office/drawing/2014/main" xmlns="" id="{FD1160B4-FF79-104C-B4BE-54A11BC2FDD5}"/>
                </a:ext>
              </a:extLst>
            </p:cNvPr>
            <p:cNvCxnSpPr>
              <a:stCxn id="22" idx="1"/>
              <a:endCxn id="22" idx="2"/>
            </p:cNvCxnSpPr>
            <p:nvPr/>
          </p:nvCxnSpPr>
          <p:spPr>
            <a:xfrm rot="16200000" flipH="1" flipV="1">
              <a:off x="7451855" y="1756038"/>
              <a:ext cx="153460" cy="63565"/>
            </a:xfrm>
            <a:prstGeom prst="curvedConnector4">
              <a:avLst>
                <a:gd name="adj1" fmla="val -153143"/>
                <a:gd name="adj2" fmla="val 602105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xmlns="" id="{0A172E54-AAEA-8C45-A38E-73EE9EF5A093}"/>
              </a:ext>
            </a:extLst>
          </p:cNvPr>
          <p:cNvSpPr/>
          <p:nvPr/>
        </p:nvSpPr>
        <p:spPr>
          <a:xfrm>
            <a:off x="6855063" y="1635014"/>
            <a:ext cx="1056681" cy="23439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xmlns="" id="{712873D2-E335-094F-AB9B-24D2B63E107D}"/>
              </a:ext>
            </a:extLst>
          </p:cNvPr>
          <p:cNvSpPr/>
          <p:nvPr/>
        </p:nvSpPr>
        <p:spPr>
          <a:xfrm rot="5400000">
            <a:off x="8179372" y="2637886"/>
            <a:ext cx="1056681" cy="23439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xmlns="" id="{6D9565E4-B3C1-344D-84D8-6B4797AF1BC3}"/>
              </a:ext>
            </a:extLst>
          </p:cNvPr>
          <p:cNvSpPr/>
          <p:nvPr/>
        </p:nvSpPr>
        <p:spPr>
          <a:xfrm rot="16200000">
            <a:off x="5579112" y="2637885"/>
            <a:ext cx="1056681" cy="23439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xmlns="" id="{06FF0D74-0217-714D-B4D3-BC094BF9579D}"/>
              </a:ext>
            </a:extLst>
          </p:cNvPr>
          <p:cNvSpPr/>
          <p:nvPr/>
        </p:nvSpPr>
        <p:spPr>
          <a:xfrm rot="10800000">
            <a:off x="6873750" y="3641636"/>
            <a:ext cx="1056681" cy="23439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639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C1745146-BF1B-6F4C-8D2A-87F90CC6F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846668"/>
            <a:ext cx="4718285" cy="3849158"/>
          </a:xfrm>
        </p:spPr>
        <p:txBody>
          <a:bodyPr/>
          <a:lstStyle/>
          <a:p>
            <a:r>
              <a:rPr lang="en-US" sz="1600" b="1" dirty="0">
                <a:solidFill>
                  <a:schemeClr val="accent2"/>
                </a:solidFill>
              </a:rPr>
              <a:t>Channels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/>
              <a:t>Unidirectional connection between two ports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/>
              <a:t>FiFo semantics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/>
              <a:t>Operations: </a:t>
            </a:r>
            <a:r>
              <a:rPr lang="en-US" sz="1600" i="1" dirty="0"/>
              <a:t>read()</a:t>
            </a:r>
            <a:r>
              <a:rPr lang="en-US" sz="1600" dirty="0"/>
              <a:t>, </a:t>
            </a:r>
            <a:r>
              <a:rPr lang="en-US" sz="1600" i="1" dirty="0"/>
              <a:t>write(T)</a:t>
            </a:r>
            <a:r>
              <a:rPr lang="en-US" sz="1600" dirty="0"/>
              <a:t>, </a:t>
            </a:r>
            <a:r>
              <a:rPr lang="en-US" sz="1600" i="1" dirty="0"/>
              <a:t>peek()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/>
              <a:t>Guards: </a:t>
            </a:r>
            <a:r>
              <a:rPr lang="en-US" sz="1600" i="1" dirty="0"/>
              <a:t>available()</a:t>
            </a:r>
            <a:r>
              <a:rPr lang="en-US" sz="1600" dirty="0"/>
              <a:t>, </a:t>
            </a:r>
            <a:r>
              <a:rPr lang="en-US" sz="1600" i="1" dirty="0" err="1"/>
              <a:t>freeCapacity</a:t>
            </a:r>
            <a:r>
              <a:rPr lang="en-US" sz="1600" i="1" dirty="0"/>
              <a:t>()</a:t>
            </a:r>
          </a:p>
          <a:p>
            <a:endParaRPr lang="en-US" sz="16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xmlns="" id="{AD5E94CA-D78F-0746-B4EE-054694CF5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75313"/>
            <a:ext cx="8508999" cy="380745"/>
          </a:xfrm>
        </p:spPr>
        <p:txBody>
          <a:bodyPr/>
          <a:lstStyle/>
          <a:p>
            <a:r>
              <a:rPr lang="en-US" dirty="0"/>
              <a:t>UPC++ Actor Library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63511C41-91B3-C04F-978F-2B3E54E36F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ECD4B346-24A5-D049-BFC3-D8E4CBB399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Alexander Pöppl | A UPC++ Actor Library | PAW-ATM 2019</a:t>
            </a:r>
            <a:endParaRPr lang="en-US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xmlns="" id="{8A9EC443-AC8E-1C4D-B2DF-717C02654A6D}"/>
              </a:ext>
            </a:extLst>
          </p:cNvPr>
          <p:cNvGrpSpPr/>
          <p:nvPr/>
        </p:nvGrpSpPr>
        <p:grpSpPr>
          <a:xfrm>
            <a:off x="5445664" y="3020749"/>
            <a:ext cx="2453365" cy="1883626"/>
            <a:chOff x="6600724" y="1271100"/>
            <a:chExt cx="2226212" cy="1709225"/>
          </a:xfrm>
        </p:grpSpPr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xmlns="" id="{C965F227-619A-A440-B705-9818D57C7E91}"/>
                </a:ext>
              </a:extLst>
            </p:cNvPr>
            <p:cNvSpPr/>
            <p:nvPr/>
          </p:nvSpPr>
          <p:spPr>
            <a:xfrm>
              <a:off x="6600724" y="1271100"/>
              <a:ext cx="2226212" cy="1709225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CAFC7B05-9289-4D4B-8940-1093224151FE}"/>
                </a:ext>
              </a:extLst>
            </p:cNvPr>
            <p:cNvSpPr/>
            <p:nvPr/>
          </p:nvSpPr>
          <p:spPr>
            <a:xfrm>
              <a:off x="7496802" y="1647526"/>
              <a:ext cx="434050" cy="434050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50D9CFF9-B78E-144E-996D-E58A73FEC337}"/>
                </a:ext>
              </a:extLst>
            </p:cNvPr>
            <p:cNvSpPr/>
            <p:nvPr/>
          </p:nvSpPr>
          <p:spPr>
            <a:xfrm>
              <a:off x="8176293" y="2384124"/>
              <a:ext cx="434050" cy="434050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947B87CD-7F72-6D4D-BEB4-E25EAE8E2B7F}"/>
                </a:ext>
              </a:extLst>
            </p:cNvPr>
            <p:cNvSpPr/>
            <p:nvPr/>
          </p:nvSpPr>
          <p:spPr>
            <a:xfrm>
              <a:off x="6853884" y="2384124"/>
              <a:ext cx="434050" cy="434050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xmlns="" id="{5F038734-253C-824E-BF47-1E1EB62E3273}"/>
                </a:ext>
              </a:extLst>
            </p:cNvPr>
            <p:cNvCxnSpPr>
              <a:cxnSpLocks/>
              <a:stCxn id="13" idx="5"/>
            </p:cNvCxnSpPr>
            <p:nvPr/>
          </p:nvCxnSpPr>
          <p:spPr>
            <a:xfrm>
              <a:off x="7867287" y="2018011"/>
              <a:ext cx="372570" cy="4296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xmlns="" id="{914A3339-1816-C34E-B6EE-918A03562EA8}"/>
                </a:ext>
              </a:extLst>
            </p:cNvPr>
            <p:cNvCxnSpPr/>
            <p:nvPr/>
          </p:nvCxnSpPr>
          <p:spPr>
            <a:xfrm flipH="1">
              <a:off x="7287934" y="2601149"/>
              <a:ext cx="8883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xmlns="" id="{4E968722-E7B6-ED49-9C00-1B7882EF22F4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V="1">
              <a:off x="7224369" y="2018011"/>
              <a:ext cx="335998" cy="4296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Gekrümmte Verbindung 13">
              <a:extLst>
                <a:ext uri="{FF2B5EF4-FFF2-40B4-BE49-F238E27FC236}">
                  <a16:creationId xmlns:a16="http://schemas.microsoft.com/office/drawing/2014/main" xmlns="" id="{C917EDB8-28C3-8D46-997F-5E0E6364BD9D}"/>
                </a:ext>
              </a:extLst>
            </p:cNvPr>
            <p:cNvCxnSpPr>
              <a:cxnSpLocks/>
              <a:stCxn id="13" idx="1"/>
              <a:endCxn id="13" idx="2"/>
            </p:cNvCxnSpPr>
            <p:nvPr/>
          </p:nvCxnSpPr>
          <p:spPr>
            <a:xfrm rot="16200000" flipH="1" flipV="1">
              <a:off x="7451855" y="1756038"/>
              <a:ext cx="153460" cy="63565"/>
            </a:xfrm>
            <a:prstGeom prst="curvedConnector4">
              <a:avLst>
                <a:gd name="adj1" fmla="val -153143"/>
                <a:gd name="adj2" fmla="val 602105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xmlns="" id="{7766C983-1781-2846-8892-82EDD8CEA15C}"/>
              </a:ext>
            </a:extLst>
          </p:cNvPr>
          <p:cNvGrpSpPr/>
          <p:nvPr/>
        </p:nvGrpSpPr>
        <p:grpSpPr>
          <a:xfrm rot="5400000">
            <a:off x="6427757" y="2050928"/>
            <a:ext cx="555599" cy="1005126"/>
            <a:chOff x="4730577" y="2944491"/>
            <a:chExt cx="1107251" cy="545754"/>
          </a:xfrm>
        </p:grpSpPr>
        <p:sp>
          <p:nvSpPr>
            <p:cNvPr id="16" name="Pfeil nach rechts 15">
              <a:extLst>
                <a:ext uri="{FF2B5EF4-FFF2-40B4-BE49-F238E27FC236}">
                  <a16:creationId xmlns:a16="http://schemas.microsoft.com/office/drawing/2014/main" xmlns="" id="{DEC03DA1-9940-6E4E-BC56-BC22ED2769AB}"/>
                </a:ext>
              </a:extLst>
            </p:cNvPr>
            <p:cNvSpPr/>
            <p:nvPr/>
          </p:nvSpPr>
          <p:spPr>
            <a:xfrm>
              <a:off x="4730577" y="2944491"/>
              <a:ext cx="1107251" cy="545754"/>
            </a:xfrm>
            <a:prstGeom prst="rightArrow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xmlns="" id="{4C4F8C8F-8320-7246-974D-47961B3C712C}"/>
                </a:ext>
              </a:extLst>
            </p:cNvPr>
            <p:cNvSpPr/>
            <p:nvPr/>
          </p:nvSpPr>
          <p:spPr>
            <a:xfrm>
              <a:off x="5144571" y="3132246"/>
              <a:ext cx="179361" cy="1679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xmlns="" id="{FA6C808C-E3F1-C741-823A-9DECEEDCC436}"/>
                </a:ext>
              </a:extLst>
            </p:cNvPr>
            <p:cNvSpPr/>
            <p:nvPr/>
          </p:nvSpPr>
          <p:spPr>
            <a:xfrm>
              <a:off x="5360875" y="3132246"/>
              <a:ext cx="179361" cy="168104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xmlns="" id="{F4116C21-BF34-984E-A5EE-222936700A10}"/>
                </a:ext>
              </a:extLst>
            </p:cNvPr>
            <p:cNvSpPr/>
            <p:nvPr/>
          </p:nvSpPr>
          <p:spPr>
            <a:xfrm>
              <a:off x="4928268" y="3132246"/>
              <a:ext cx="179361" cy="1679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xmlns="" id="{EF833F5A-35DC-8B44-96CE-AFE6A7F79947}"/>
              </a:ext>
            </a:extLst>
          </p:cNvPr>
          <p:cNvGrpSpPr/>
          <p:nvPr/>
        </p:nvGrpSpPr>
        <p:grpSpPr>
          <a:xfrm>
            <a:off x="5445664" y="220559"/>
            <a:ext cx="2453365" cy="1883626"/>
            <a:chOff x="6600722" y="1321641"/>
            <a:chExt cx="2226212" cy="1709225"/>
          </a:xfrm>
        </p:grpSpPr>
        <p:sp>
          <p:nvSpPr>
            <p:cNvPr id="21" name="Abgerundetes Rechteck 20">
              <a:extLst>
                <a:ext uri="{FF2B5EF4-FFF2-40B4-BE49-F238E27FC236}">
                  <a16:creationId xmlns:a16="http://schemas.microsoft.com/office/drawing/2014/main" xmlns="" id="{03B2BE82-707C-0547-8BBC-40A5C6824D76}"/>
                </a:ext>
              </a:extLst>
            </p:cNvPr>
            <p:cNvSpPr/>
            <p:nvPr/>
          </p:nvSpPr>
          <p:spPr>
            <a:xfrm>
              <a:off x="6600722" y="1321641"/>
              <a:ext cx="2226212" cy="1709225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26C5CF4F-F2D7-3D45-955B-29CEB3543176}"/>
                </a:ext>
              </a:extLst>
            </p:cNvPr>
            <p:cNvSpPr/>
            <p:nvPr/>
          </p:nvSpPr>
          <p:spPr>
            <a:xfrm>
              <a:off x="7496802" y="1647526"/>
              <a:ext cx="434050" cy="434050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CC125970-8790-2C4A-BAB3-50236D8E2628}"/>
                </a:ext>
              </a:extLst>
            </p:cNvPr>
            <p:cNvSpPr/>
            <p:nvPr/>
          </p:nvSpPr>
          <p:spPr>
            <a:xfrm>
              <a:off x="8176293" y="2384124"/>
              <a:ext cx="434050" cy="434050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7CA4A196-C356-5941-B3CB-1DD8265CFDA2}"/>
                </a:ext>
              </a:extLst>
            </p:cNvPr>
            <p:cNvSpPr/>
            <p:nvPr/>
          </p:nvSpPr>
          <p:spPr>
            <a:xfrm>
              <a:off x="6853884" y="2384124"/>
              <a:ext cx="434050" cy="434050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xmlns="" id="{ADF91679-5479-5448-95D5-189938B304DF}"/>
                </a:ext>
              </a:extLst>
            </p:cNvPr>
            <p:cNvCxnSpPr>
              <a:cxnSpLocks/>
              <a:stCxn id="27" idx="5"/>
            </p:cNvCxnSpPr>
            <p:nvPr/>
          </p:nvCxnSpPr>
          <p:spPr>
            <a:xfrm>
              <a:off x="7867287" y="2018011"/>
              <a:ext cx="372570" cy="4296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xmlns="" id="{594E61CD-AC05-FF43-9AF3-411D20037868}"/>
                </a:ext>
              </a:extLst>
            </p:cNvPr>
            <p:cNvCxnSpPr/>
            <p:nvPr/>
          </p:nvCxnSpPr>
          <p:spPr>
            <a:xfrm flipH="1">
              <a:off x="7287934" y="2601149"/>
              <a:ext cx="8883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xmlns="" id="{91606954-C3DF-9144-BD1C-11E5ABEF7EA5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V="1">
              <a:off x="7224369" y="2018011"/>
              <a:ext cx="335998" cy="4296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krümmte Verbindung 27">
              <a:extLst>
                <a:ext uri="{FF2B5EF4-FFF2-40B4-BE49-F238E27FC236}">
                  <a16:creationId xmlns:a16="http://schemas.microsoft.com/office/drawing/2014/main" xmlns="" id="{C4DE69DF-5E1B-8249-871B-3B47692C1B6C}"/>
                </a:ext>
              </a:extLst>
            </p:cNvPr>
            <p:cNvCxnSpPr>
              <a:cxnSpLocks/>
              <a:stCxn id="27" idx="1"/>
              <a:endCxn id="27" idx="2"/>
            </p:cNvCxnSpPr>
            <p:nvPr/>
          </p:nvCxnSpPr>
          <p:spPr>
            <a:xfrm rot="16200000" flipH="1" flipV="1">
              <a:off x="7451855" y="1756038"/>
              <a:ext cx="153460" cy="63565"/>
            </a:xfrm>
            <a:prstGeom prst="curvedConnector4">
              <a:avLst>
                <a:gd name="adj1" fmla="val -153143"/>
                <a:gd name="adj2" fmla="val 602105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hteck 28">
            <a:extLst>
              <a:ext uri="{FF2B5EF4-FFF2-40B4-BE49-F238E27FC236}">
                <a16:creationId xmlns:a16="http://schemas.microsoft.com/office/drawing/2014/main" xmlns="" id="{5223ABD9-843C-7B42-8DFF-E60C87860A48}"/>
              </a:ext>
            </a:extLst>
          </p:cNvPr>
          <p:cNvSpPr/>
          <p:nvPr/>
        </p:nvSpPr>
        <p:spPr>
          <a:xfrm>
            <a:off x="6318084" y="2011680"/>
            <a:ext cx="806285" cy="24649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xmlns="" id="{4BA47DC2-342F-A849-877B-A48735AAA67E}"/>
              </a:ext>
            </a:extLst>
          </p:cNvPr>
          <p:cNvSpPr/>
          <p:nvPr/>
        </p:nvSpPr>
        <p:spPr>
          <a:xfrm rot="10800000">
            <a:off x="6318084" y="2857566"/>
            <a:ext cx="806285" cy="24649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671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xmlns="" id="{DE9D79A9-C21D-414D-9E3E-3BCFAF2F9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75313"/>
            <a:ext cx="8508999" cy="380745"/>
          </a:xfrm>
        </p:spPr>
        <p:txBody>
          <a:bodyPr/>
          <a:lstStyle/>
          <a:p>
            <a:r>
              <a:rPr lang="en-US" dirty="0"/>
              <a:t>UPC++ Actor Library – Write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E4E7B301-680B-9E4A-9396-99DE85DF12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60B144B0-48AB-5F4F-AF29-41840C16EA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Alexander Pöppl | A UPC++ Actor Library | PAW-ATM 2019</a:t>
            </a:r>
            <a:endParaRPr lang="en-US" dirty="0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xmlns="" id="{7CA93421-9E37-7841-B871-95169EBC87AF}"/>
              </a:ext>
            </a:extLst>
          </p:cNvPr>
          <p:cNvCxnSpPr>
            <a:cxnSpLocks/>
          </p:cNvCxnSpPr>
          <p:nvPr/>
        </p:nvCxnSpPr>
        <p:spPr>
          <a:xfrm>
            <a:off x="3991614" y="1098188"/>
            <a:ext cx="0" cy="324000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Bogen 6">
            <a:extLst>
              <a:ext uri="{FF2B5EF4-FFF2-40B4-BE49-F238E27FC236}">
                <a16:creationId xmlns:a16="http://schemas.microsoft.com/office/drawing/2014/main" xmlns="" id="{4AB35ADE-9037-6948-917F-2D295AAE2B61}"/>
              </a:ext>
            </a:extLst>
          </p:cNvPr>
          <p:cNvSpPr/>
          <p:nvPr/>
        </p:nvSpPr>
        <p:spPr>
          <a:xfrm rot="3152912" flipH="1">
            <a:off x="1806065" y="1528853"/>
            <a:ext cx="916882" cy="1136730"/>
          </a:xfrm>
          <a:prstGeom prst="arc">
            <a:avLst>
              <a:gd name="adj1" fmla="val 11146831"/>
              <a:gd name="adj2" fmla="val 3707139"/>
            </a:avLst>
          </a:prstGeom>
          <a:ln w="7620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accent6">
                  <a:lumMod val="7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Bogen 7">
            <a:extLst>
              <a:ext uri="{FF2B5EF4-FFF2-40B4-BE49-F238E27FC236}">
                <a16:creationId xmlns:a16="http://schemas.microsoft.com/office/drawing/2014/main" xmlns="" id="{0F270C92-EB74-8B4F-917B-82D4C6523FE6}"/>
              </a:ext>
            </a:extLst>
          </p:cNvPr>
          <p:cNvSpPr/>
          <p:nvPr/>
        </p:nvSpPr>
        <p:spPr>
          <a:xfrm rot="4802266">
            <a:off x="2490392" y="1477018"/>
            <a:ext cx="2487248" cy="2705194"/>
          </a:xfrm>
          <a:prstGeom prst="arc">
            <a:avLst>
              <a:gd name="adj1" fmla="val 17615037"/>
              <a:gd name="adj2" fmla="val 4718363"/>
            </a:avLst>
          </a:prstGeom>
          <a:ln w="762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A6AC607C-54B9-6140-A1AB-C516E6F848B1}"/>
              </a:ext>
            </a:extLst>
          </p:cNvPr>
          <p:cNvSpPr txBox="1"/>
          <p:nvPr/>
        </p:nvSpPr>
        <p:spPr>
          <a:xfrm>
            <a:off x="2545876" y="3089163"/>
            <a:ext cx="1643084" cy="6126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1:RPC</a:t>
            </a:r>
          </a:p>
          <a:p>
            <a:pPr algn="ctr">
              <a:lnSpc>
                <a:spcPct val="114000"/>
              </a:lnSpc>
            </a:pPr>
            <a:r>
              <a:rPr lang="en-US" sz="12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(insert Data)</a:t>
            </a:r>
            <a:endParaRPr lang="en-US" sz="900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xmlns="" id="{5410AD69-F6A3-7549-BDEF-0E92509099D3}"/>
              </a:ext>
            </a:extLst>
          </p:cNvPr>
          <p:cNvSpPr/>
          <p:nvPr/>
        </p:nvSpPr>
        <p:spPr>
          <a:xfrm>
            <a:off x="409902" y="1584989"/>
            <a:ext cx="1250111" cy="230057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A1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xmlns="" id="{3831FF4B-4F1C-704F-BF54-C9DEF75BB7D8}"/>
              </a:ext>
            </a:extLst>
          </p:cNvPr>
          <p:cNvSpPr/>
          <p:nvPr/>
        </p:nvSpPr>
        <p:spPr>
          <a:xfrm>
            <a:off x="7615870" y="1584989"/>
            <a:ext cx="1211138" cy="230057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A2</a:t>
            </a:r>
          </a:p>
        </p:txBody>
      </p:sp>
      <p:sp>
        <p:nvSpPr>
          <p:cNvPr id="12" name="Bogen 11">
            <a:extLst>
              <a:ext uri="{FF2B5EF4-FFF2-40B4-BE49-F238E27FC236}">
                <a16:creationId xmlns:a16="http://schemas.microsoft.com/office/drawing/2014/main" xmlns="" id="{FDB482BF-D918-A94B-AB3A-BBC9023007D7}"/>
              </a:ext>
            </a:extLst>
          </p:cNvPr>
          <p:cNvSpPr/>
          <p:nvPr/>
        </p:nvSpPr>
        <p:spPr>
          <a:xfrm rot="5400000" flipH="1">
            <a:off x="5215441" y="1472347"/>
            <a:ext cx="1697106" cy="2235899"/>
          </a:xfrm>
          <a:prstGeom prst="arc">
            <a:avLst>
              <a:gd name="adj1" fmla="val 18310869"/>
              <a:gd name="adj2" fmla="val 5080326"/>
            </a:avLst>
          </a:prstGeom>
          <a:ln w="76200">
            <a:solidFill>
              <a:schemeClr val="accent4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accent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xmlns="" id="{ED90EA1E-99B1-684D-A8D9-17E7964534DE}"/>
              </a:ext>
            </a:extLst>
          </p:cNvPr>
          <p:cNvSpPr/>
          <p:nvPr/>
        </p:nvSpPr>
        <p:spPr>
          <a:xfrm>
            <a:off x="1443829" y="2006272"/>
            <a:ext cx="1127920" cy="16265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A1::Out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xmlns="" id="{B50D7FD1-FFC6-4D4C-8562-C0C34149D4AB}"/>
              </a:ext>
            </a:extLst>
          </p:cNvPr>
          <p:cNvSpPr/>
          <p:nvPr/>
        </p:nvSpPr>
        <p:spPr>
          <a:xfrm>
            <a:off x="6741688" y="2006271"/>
            <a:ext cx="1127920" cy="16265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A2::In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xmlns="" id="{06D63DF7-8857-9B4B-95EA-EC7DAE3CF24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571749" y="2819530"/>
            <a:ext cx="1727715" cy="2"/>
          </a:xfrm>
          <a:prstGeom prst="straightConnector1">
            <a:avLst/>
          </a:prstGeom>
          <a:ln w="762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xmlns="" id="{7CEF2D82-ED35-9A43-930B-F4A82C1EE76F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100769" y="2819530"/>
            <a:ext cx="640919" cy="1"/>
          </a:xfrm>
          <a:prstGeom prst="straightConnector1">
            <a:avLst/>
          </a:prstGeom>
          <a:ln w="762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xmlns="" id="{84E98057-F947-4D4D-9589-7D7C49A65D42}"/>
              </a:ext>
            </a:extLst>
          </p:cNvPr>
          <p:cNvSpPr txBox="1"/>
          <p:nvPr/>
        </p:nvSpPr>
        <p:spPr>
          <a:xfrm>
            <a:off x="1902564" y="4048070"/>
            <a:ext cx="669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Rank 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xmlns="" id="{7DACCB40-BEF9-1449-BA56-E5886332A6FF}"/>
              </a:ext>
            </a:extLst>
          </p:cNvPr>
          <p:cNvSpPr txBox="1"/>
          <p:nvPr/>
        </p:nvSpPr>
        <p:spPr>
          <a:xfrm>
            <a:off x="6203480" y="4089536"/>
            <a:ext cx="1484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Rank M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xmlns="" id="{68F28772-DB9B-3240-8851-70604A0E9867}"/>
              </a:ext>
            </a:extLst>
          </p:cNvPr>
          <p:cNvSpPr txBox="1"/>
          <p:nvPr/>
        </p:nvSpPr>
        <p:spPr>
          <a:xfrm rot="20896445">
            <a:off x="4970662" y="1395006"/>
            <a:ext cx="1643084" cy="6126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2400" dirty="0"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2:LPC</a:t>
            </a:r>
          </a:p>
          <a:p>
            <a:pPr algn="ctr">
              <a:lnSpc>
                <a:spcPct val="114000"/>
              </a:lnSpc>
            </a:pPr>
            <a:r>
              <a:rPr lang="en-US" sz="1200" dirty="0"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(trigger Actor)</a:t>
            </a:r>
            <a:endParaRPr lang="en-US" sz="900" dirty="0">
              <a:solidFill>
                <a:schemeClr val="accent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" name="Richtungspfeil 19">
            <a:extLst>
              <a:ext uri="{FF2B5EF4-FFF2-40B4-BE49-F238E27FC236}">
                <a16:creationId xmlns:a16="http://schemas.microsoft.com/office/drawing/2014/main" xmlns="" id="{8F9C1A12-87DB-194F-80EE-3623CF24358C}"/>
              </a:ext>
            </a:extLst>
          </p:cNvPr>
          <p:cNvSpPr/>
          <p:nvPr/>
        </p:nvSpPr>
        <p:spPr>
          <a:xfrm>
            <a:off x="4299463" y="2499955"/>
            <a:ext cx="1832870" cy="642431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Channel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xmlns="" id="{8FC11FF3-666B-0B48-8798-8282626EF492}"/>
              </a:ext>
            </a:extLst>
          </p:cNvPr>
          <p:cNvSpPr txBox="1"/>
          <p:nvPr/>
        </p:nvSpPr>
        <p:spPr>
          <a:xfrm>
            <a:off x="2544117" y="1335686"/>
            <a:ext cx="1643084" cy="8231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2400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3:LPC</a:t>
            </a:r>
          </a:p>
          <a:p>
            <a:pPr algn="ctr">
              <a:lnSpc>
                <a:spcPct val="114000"/>
              </a:lnSpc>
            </a:pPr>
            <a:r>
              <a:rPr lang="en-US" sz="1200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(track RPC</a:t>
            </a:r>
          </a:p>
          <a:p>
            <a:pPr algn="ctr">
              <a:lnSpc>
                <a:spcPct val="114000"/>
              </a:lnSpc>
            </a:pPr>
            <a:r>
              <a:rPr lang="en-US" sz="1200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completion)</a:t>
            </a:r>
            <a:endParaRPr lang="en-US" sz="900" dirty="0">
              <a:solidFill>
                <a:srgbClr val="7030A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978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xmlns="" id="{7936DE83-C806-DE40-9CDE-C4101FB5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75313"/>
            <a:ext cx="8508999" cy="380745"/>
          </a:xfrm>
        </p:spPr>
        <p:txBody>
          <a:bodyPr/>
          <a:lstStyle/>
          <a:p>
            <a:r>
              <a:rPr lang="en-US" dirty="0"/>
              <a:t>UPC++ Actor Library – Read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0304F79A-19FC-384A-818A-FB31EF58B6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6CDFD577-7AC3-A84E-B3F8-E12097346E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Alexander Pöppl | A UPC++ Actor Library | PAW-ATM 2019</a:t>
            </a:r>
            <a:endParaRPr lang="en-US" dirty="0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xmlns="" id="{697DD800-3203-A94D-A823-2803131DE0DB}"/>
              </a:ext>
            </a:extLst>
          </p:cNvPr>
          <p:cNvCxnSpPr>
            <a:cxnSpLocks/>
          </p:cNvCxnSpPr>
          <p:nvPr/>
        </p:nvCxnSpPr>
        <p:spPr>
          <a:xfrm>
            <a:off x="3991614" y="1259549"/>
            <a:ext cx="0" cy="324000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Bogen 6">
            <a:extLst>
              <a:ext uri="{FF2B5EF4-FFF2-40B4-BE49-F238E27FC236}">
                <a16:creationId xmlns:a16="http://schemas.microsoft.com/office/drawing/2014/main" xmlns="" id="{54A6BEFA-5C35-C043-9408-315B74FB16BE}"/>
              </a:ext>
            </a:extLst>
          </p:cNvPr>
          <p:cNvSpPr/>
          <p:nvPr/>
        </p:nvSpPr>
        <p:spPr>
          <a:xfrm rot="20156103" flipH="1">
            <a:off x="6780329" y="1873411"/>
            <a:ext cx="598694" cy="1364365"/>
          </a:xfrm>
          <a:prstGeom prst="arc">
            <a:avLst>
              <a:gd name="adj1" fmla="val 9619494"/>
              <a:gd name="adj2" fmla="val 21555302"/>
            </a:avLst>
          </a:prstGeom>
          <a:ln w="7620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7030A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Bogen 7">
            <a:extLst>
              <a:ext uri="{FF2B5EF4-FFF2-40B4-BE49-F238E27FC236}">
                <a16:creationId xmlns:a16="http://schemas.microsoft.com/office/drawing/2014/main" xmlns="" id="{6C0D8DD2-F4A1-5B49-9E6B-C4B511D75961}"/>
              </a:ext>
            </a:extLst>
          </p:cNvPr>
          <p:cNvSpPr/>
          <p:nvPr/>
        </p:nvSpPr>
        <p:spPr>
          <a:xfrm rot="16200000">
            <a:off x="3658594" y="549260"/>
            <a:ext cx="1786203" cy="4626331"/>
          </a:xfrm>
          <a:prstGeom prst="arc">
            <a:avLst>
              <a:gd name="adj1" fmla="val 16663127"/>
              <a:gd name="adj2" fmla="val 5066193"/>
            </a:avLst>
          </a:prstGeom>
          <a:ln w="762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Bogen 8">
            <a:extLst>
              <a:ext uri="{FF2B5EF4-FFF2-40B4-BE49-F238E27FC236}">
                <a16:creationId xmlns:a16="http://schemas.microsoft.com/office/drawing/2014/main" xmlns="" id="{6B6778CC-7747-5B40-8623-04D29327614D}"/>
              </a:ext>
            </a:extLst>
          </p:cNvPr>
          <p:cNvSpPr/>
          <p:nvPr/>
        </p:nvSpPr>
        <p:spPr>
          <a:xfrm rot="8371578" flipH="1">
            <a:off x="2065531" y="2838261"/>
            <a:ext cx="596565" cy="1371273"/>
          </a:xfrm>
          <a:prstGeom prst="arc">
            <a:avLst>
              <a:gd name="adj1" fmla="val 11146831"/>
              <a:gd name="adj2" fmla="val 2182089"/>
            </a:avLst>
          </a:prstGeom>
          <a:ln w="76200">
            <a:solidFill>
              <a:schemeClr val="accent4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>
                  <a:lumMod val="7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Bogen 9">
            <a:extLst>
              <a:ext uri="{FF2B5EF4-FFF2-40B4-BE49-F238E27FC236}">
                <a16:creationId xmlns:a16="http://schemas.microsoft.com/office/drawing/2014/main" xmlns="" id="{3F98AB85-76B3-2049-8EED-6EB0374B91C0}"/>
              </a:ext>
            </a:extLst>
          </p:cNvPr>
          <p:cNvSpPr/>
          <p:nvPr/>
        </p:nvSpPr>
        <p:spPr>
          <a:xfrm rot="17649165" flipH="1">
            <a:off x="5366126" y="2257911"/>
            <a:ext cx="1252728" cy="1852876"/>
          </a:xfrm>
          <a:prstGeom prst="arc">
            <a:avLst>
              <a:gd name="adj1" fmla="val 18472959"/>
              <a:gd name="adj2" fmla="val 5455623"/>
            </a:avLst>
          </a:prstGeom>
          <a:ln w="7620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>
                  <a:lumMod val="6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B77F332E-267C-3840-8F54-44CCCA8CD894}"/>
              </a:ext>
            </a:extLst>
          </p:cNvPr>
          <p:cNvSpPr txBox="1"/>
          <p:nvPr/>
        </p:nvSpPr>
        <p:spPr>
          <a:xfrm>
            <a:off x="2563319" y="3723126"/>
            <a:ext cx="1661021" cy="71481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2800" dirty="0"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3:LPC</a:t>
            </a:r>
          </a:p>
          <a:p>
            <a:pPr algn="ctr">
              <a:lnSpc>
                <a:spcPct val="114000"/>
              </a:lnSpc>
            </a:pPr>
            <a:r>
              <a:rPr lang="en-US" sz="1400" dirty="0"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(trigger Actor)</a:t>
            </a:r>
            <a:endParaRPr lang="en-US" sz="1000" dirty="0">
              <a:solidFill>
                <a:schemeClr val="accent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xmlns="" id="{D73F8EFB-4B2F-D947-8EC4-655E07E5A8F9}"/>
              </a:ext>
            </a:extLst>
          </p:cNvPr>
          <p:cNvSpPr/>
          <p:nvPr/>
        </p:nvSpPr>
        <p:spPr>
          <a:xfrm>
            <a:off x="316992" y="2173078"/>
            <a:ext cx="1263759" cy="178620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A1</a:t>
            </a:r>
            <a:endParaRPr lang="en-US" sz="4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xmlns="" id="{1E717488-EE6A-0143-856F-EF7BCD170C79}"/>
              </a:ext>
            </a:extLst>
          </p:cNvPr>
          <p:cNvSpPr/>
          <p:nvPr/>
        </p:nvSpPr>
        <p:spPr>
          <a:xfrm>
            <a:off x="7601627" y="2173078"/>
            <a:ext cx="1224360" cy="178620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A2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xmlns="" id="{43E77173-2AD2-3844-9615-635BE03AE749}"/>
              </a:ext>
            </a:extLst>
          </p:cNvPr>
          <p:cNvSpPr/>
          <p:nvPr/>
        </p:nvSpPr>
        <p:spPr>
          <a:xfrm>
            <a:off x="1362206" y="2500170"/>
            <a:ext cx="1140233" cy="126285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A1::Out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xmlns="" id="{F9964D64-83C9-3C40-A278-62F85133C61E}"/>
              </a:ext>
            </a:extLst>
          </p:cNvPr>
          <p:cNvSpPr/>
          <p:nvPr/>
        </p:nvSpPr>
        <p:spPr>
          <a:xfrm>
            <a:off x="6715499" y="2500170"/>
            <a:ext cx="1140233" cy="126285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A2::In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xmlns="" id="{AA0FA989-A846-B449-B081-945C74D3F0D7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502439" y="3131597"/>
            <a:ext cx="1746576" cy="2"/>
          </a:xfrm>
          <a:prstGeom prst="straightConnector1">
            <a:avLst/>
          </a:prstGeom>
          <a:ln w="762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xmlns="" id="{7CDBE28A-1845-4740-BCFE-B8B63454AB6B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6067584" y="3131598"/>
            <a:ext cx="647915" cy="1"/>
          </a:xfrm>
          <a:prstGeom prst="straightConnector1">
            <a:avLst/>
          </a:prstGeom>
          <a:ln w="762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xmlns="" id="{D63BAEC1-619B-F146-A8D3-9D9209014544}"/>
              </a:ext>
            </a:extLst>
          </p:cNvPr>
          <p:cNvSpPr txBox="1"/>
          <p:nvPr/>
        </p:nvSpPr>
        <p:spPr>
          <a:xfrm>
            <a:off x="4060933" y="1504992"/>
            <a:ext cx="1661021" cy="8169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32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2:RPC</a:t>
            </a:r>
          </a:p>
          <a:p>
            <a:pPr algn="ctr">
              <a:lnSpc>
                <a:spcPct val="114000"/>
              </a:lnSpc>
            </a:pPr>
            <a:r>
              <a:rPr lang="en-US" sz="16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(update capacity)</a:t>
            </a:r>
            <a:endParaRPr lang="en-US" sz="1050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xmlns="" id="{23F9F6E4-4E47-F142-B41D-2DF20A07C1D8}"/>
              </a:ext>
            </a:extLst>
          </p:cNvPr>
          <p:cNvSpPr txBox="1"/>
          <p:nvPr/>
        </p:nvSpPr>
        <p:spPr>
          <a:xfrm>
            <a:off x="5328184" y="3332804"/>
            <a:ext cx="1661021" cy="714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1:read</a:t>
            </a:r>
          </a:p>
          <a:p>
            <a:pPr algn="ctr">
              <a:lnSpc>
                <a:spcPct val="114000"/>
              </a:lnSpc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(dequeue Data)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" name="Richtungspfeil 19">
            <a:extLst>
              <a:ext uri="{FF2B5EF4-FFF2-40B4-BE49-F238E27FC236}">
                <a16:creationId xmlns:a16="http://schemas.microsoft.com/office/drawing/2014/main" xmlns="" id="{422334D5-D002-7F4A-9263-096B9F3EB713}"/>
              </a:ext>
            </a:extLst>
          </p:cNvPr>
          <p:cNvSpPr/>
          <p:nvPr/>
        </p:nvSpPr>
        <p:spPr>
          <a:xfrm>
            <a:off x="4244264" y="2882199"/>
            <a:ext cx="1852880" cy="498794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Channel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xmlns="" id="{4918DB94-7805-5B47-A96B-9E64ECF08BC2}"/>
              </a:ext>
            </a:extLst>
          </p:cNvPr>
          <p:cNvSpPr txBox="1"/>
          <p:nvPr/>
        </p:nvSpPr>
        <p:spPr>
          <a:xfrm>
            <a:off x="6834829" y="954749"/>
            <a:ext cx="1661021" cy="96039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2800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4:LPC</a:t>
            </a:r>
          </a:p>
          <a:p>
            <a:pPr algn="ctr">
              <a:lnSpc>
                <a:spcPct val="114000"/>
              </a:lnSpc>
            </a:pPr>
            <a:r>
              <a:rPr lang="en-US" sz="1400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(track RPC</a:t>
            </a:r>
          </a:p>
          <a:p>
            <a:pPr algn="ctr">
              <a:lnSpc>
                <a:spcPct val="114000"/>
              </a:lnSpc>
            </a:pPr>
            <a:r>
              <a:rPr lang="en-US" sz="1400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completion)</a:t>
            </a:r>
            <a:endParaRPr lang="en-US" sz="1000" dirty="0">
              <a:solidFill>
                <a:srgbClr val="7030A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592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982D2C4D-628D-1448-BF5C-60F383F91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846668"/>
            <a:ext cx="3921600" cy="3849158"/>
          </a:xfrm>
        </p:spPr>
        <p:txBody>
          <a:bodyPr/>
          <a:lstStyle/>
          <a:p>
            <a:r>
              <a:rPr lang="en-US" sz="1600" b="1" dirty="0"/>
              <a:t>Rank-based Execution Strategy</a:t>
            </a:r>
          </a:p>
          <a:p>
            <a:endParaRPr lang="en-US" sz="1600" b="1" dirty="0"/>
          </a:p>
          <a:p>
            <a:r>
              <a:rPr lang="en-US" sz="1600" dirty="0"/>
              <a:t>One thread per UPC++ rank, one rank per (logical) core</a:t>
            </a:r>
          </a:p>
          <a:p>
            <a:endParaRPr lang="en-US" sz="1600" dirty="0"/>
          </a:p>
          <a:p>
            <a:r>
              <a:rPr lang="en-US" sz="1600" dirty="0"/>
              <a:t>One event loop: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/>
              <a:t>Query runtime for progress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/>
              <a:t>Execute RPCs, mark affected actors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en-US" sz="1600" dirty="0"/>
              <a:t>Execute act() on affected actors</a:t>
            </a:r>
          </a:p>
          <a:p>
            <a:pPr marL="285750" indent="-285750">
              <a:buFont typeface="Symbol" pitchFamily="2" charset="2"/>
              <a:buChar char="-"/>
            </a:pPr>
            <a:endParaRPr lang="en-US" sz="1600" dirty="0"/>
          </a:p>
          <a:p>
            <a:r>
              <a:rPr lang="en-US" sz="1600" dirty="0"/>
              <a:t>May use sequential UPC++ code mode</a:t>
            </a:r>
          </a:p>
          <a:p>
            <a:endParaRPr lang="en-US" sz="1600" dirty="0"/>
          </a:p>
          <a:p>
            <a:r>
              <a:rPr lang="en-US" sz="1600" dirty="0"/>
              <a:t>Low number of actors per rank</a:t>
            </a:r>
          </a:p>
          <a:p>
            <a:endParaRPr lang="en-US" sz="16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xmlns="" id="{5D2E793F-3D36-A149-BCB0-8E64BEB3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75313"/>
            <a:ext cx="8508999" cy="380745"/>
          </a:xfrm>
        </p:spPr>
        <p:txBody>
          <a:bodyPr/>
          <a:lstStyle/>
          <a:p>
            <a:r>
              <a:rPr lang="en-US" dirty="0"/>
              <a:t>UPC++ Actor Library – Actor Execution Strategies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5B8D6F7C-519F-FB47-9D48-49135F39C0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44B02139-325F-3D4C-81F3-D39D9CF762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Alexander Pöppl | A UPC++ Actor Library | PAW-ATM 2019</a:t>
            </a:r>
            <a:endParaRPr lang="en-US" dirty="0"/>
          </a:p>
        </p:txBody>
      </p:sp>
      <p:pic>
        <p:nvPicPr>
          <p:cNvPr id="42" name="Inhaltsplatzhalter 22" descr="An actor with four ports and finite state machine">
            <a:extLst>
              <a:ext uri="{FF2B5EF4-FFF2-40B4-BE49-F238E27FC236}">
                <a16:creationId xmlns:a16="http://schemas.microsoft.com/office/drawing/2014/main" xmlns="" id="{3B701C3F-0240-BE4D-8D7B-21092360F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86" b="90669" l="3725" r="94556">
                        <a14:foregroundMark x1="4011" y1="31162" x2="9885" y2="44014"/>
                        <a14:foregroundMark x1="8596" y1="41901" x2="6304" y2="67606"/>
                        <a14:foregroundMark x1="4011" y1="46831" x2="5731" y2="36092"/>
                        <a14:foregroundMark x1="7450" y1="33275" x2="5731" y2="31162"/>
                        <a14:foregroundMark x1="34384" y1="9507" x2="31375" y2="7394"/>
                        <a14:foregroundMark x1="32092" y1="10211" x2="65903" y2="5986"/>
                        <a14:foregroundMark x1="91547" y1="29577" x2="94556" y2="29577"/>
                        <a14:foregroundMark x1="90974" y1="28873" x2="92837" y2="34683"/>
                        <a14:foregroundMark x1="90974" y1="31866" x2="91547" y2="64789"/>
                        <a14:foregroundMark x1="30229" y1="90669" x2="64183" y2="86444"/>
                        <a14:backgroundMark x1="28510" y1="8099" x2="28510" y2="8099"/>
                        <a14:backgroundMark x1="28510" y1="9507" x2="27937" y2="95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7352" y="1436688"/>
            <a:ext cx="543462" cy="44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xmlns="" id="{CB96BD68-4B49-244D-9E08-C37DB9B26CD5}"/>
              </a:ext>
            </a:extLst>
          </p:cNvPr>
          <p:cNvCxnSpPr>
            <a:cxnSpLocks/>
          </p:cNvCxnSpPr>
          <p:nvPr/>
        </p:nvCxnSpPr>
        <p:spPr>
          <a:xfrm>
            <a:off x="5744023" y="1198128"/>
            <a:ext cx="0" cy="31320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xmlns="" id="{8DBE418A-8173-1D4F-8ADB-218D7326AEF6}"/>
              </a:ext>
            </a:extLst>
          </p:cNvPr>
          <p:cNvCxnSpPr>
            <a:cxnSpLocks/>
          </p:cNvCxnSpPr>
          <p:nvPr/>
        </p:nvCxnSpPr>
        <p:spPr>
          <a:xfrm>
            <a:off x="6603559" y="1198128"/>
            <a:ext cx="0" cy="31320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Inhaltsplatzhalter 22" descr="An actor with four ports and finite state machine">
            <a:extLst>
              <a:ext uri="{FF2B5EF4-FFF2-40B4-BE49-F238E27FC236}">
                <a16:creationId xmlns:a16="http://schemas.microsoft.com/office/drawing/2014/main" xmlns="" id="{EB16480B-EFEE-9947-9FA4-AC5FD1BC5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86" b="90669" l="3725" r="94556">
                        <a14:foregroundMark x1="4011" y1="31162" x2="9885" y2="44014"/>
                        <a14:foregroundMark x1="8596" y1="41901" x2="6304" y2="67606"/>
                        <a14:foregroundMark x1="4011" y1="46831" x2="5731" y2="36092"/>
                        <a14:foregroundMark x1="7450" y1="33275" x2="5731" y2="31162"/>
                        <a14:foregroundMark x1="34384" y1="9507" x2="31375" y2="7394"/>
                        <a14:foregroundMark x1="32092" y1="10211" x2="65903" y2="5986"/>
                        <a14:foregroundMark x1="91547" y1="29577" x2="94556" y2="29577"/>
                        <a14:foregroundMark x1="90974" y1="28873" x2="92837" y2="34683"/>
                        <a14:foregroundMark x1="90974" y1="31866" x2="91547" y2="64789"/>
                        <a14:foregroundMark x1="30229" y1="90669" x2="64183" y2="86444"/>
                        <a14:backgroundMark x1="28510" y1="8099" x2="28510" y2="8099"/>
                        <a14:backgroundMark x1="28510" y1="9507" x2="27937" y2="95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9752" y="1589088"/>
            <a:ext cx="543462" cy="44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Inhaltsplatzhalter 22" descr="An actor with four ports and finite state machine">
            <a:extLst>
              <a:ext uri="{FF2B5EF4-FFF2-40B4-BE49-F238E27FC236}">
                <a16:creationId xmlns:a16="http://schemas.microsoft.com/office/drawing/2014/main" xmlns="" id="{9AE44FCC-EA90-5D49-9D0F-C1A8C1F4F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86" b="90669" l="3725" r="94556">
                        <a14:foregroundMark x1="4011" y1="31162" x2="9885" y2="44014"/>
                        <a14:foregroundMark x1="8596" y1="41901" x2="6304" y2="67606"/>
                        <a14:foregroundMark x1="4011" y1="46831" x2="5731" y2="36092"/>
                        <a14:foregroundMark x1="7450" y1="33275" x2="5731" y2="31162"/>
                        <a14:foregroundMark x1="34384" y1="9507" x2="31375" y2="7394"/>
                        <a14:foregroundMark x1="32092" y1="10211" x2="65903" y2="5986"/>
                        <a14:foregroundMark x1="91547" y1="29577" x2="94556" y2="29577"/>
                        <a14:foregroundMark x1="90974" y1="28873" x2="92837" y2="34683"/>
                        <a14:foregroundMark x1="90974" y1="31866" x2="91547" y2="64789"/>
                        <a14:foregroundMark x1="30229" y1="90669" x2="64183" y2="86444"/>
                        <a14:backgroundMark x1="28510" y1="8099" x2="28510" y2="8099"/>
                        <a14:backgroundMark x1="28510" y1="9507" x2="27937" y2="95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5280" y="1436688"/>
            <a:ext cx="543462" cy="44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Inhaltsplatzhalter 22" descr="An actor with four ports and finite state machine">
            <a:extLst>
              <a:ext uri="{FF2B5EF4-FFF2-40B4-BE49-F238E27FC236}">
                <a16:creationId xmlns:a16="http://schemas.microsoft.com/office/drawing/2014/main" xmlns="" id="{D97AEAD0-218D-744E-9B91-DB4497A57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86" b="90669" l="3725" r="94556">
                        <a14:foregroundMark x1="4011" y1="31162" x2="9885" y2="44014"/>
                        <a14:foregroundMark x1="8596" y1="41901" x2="6304" y2="67606"/>
                        <a14:foregroundMark x1="4011" y1="46831" x2="5731" y2="36092"/>
                        <a14:foregroundMark x1="7450" y1="33275" x2="5731" y2="31162"/>
                        <a14:foregroundMark x1="34384" y1="9507" x2="31375" y2="7394"/>
                        <a14:foregroundMark x1="32092" y1="10211" x2="65903" y2="5986"/>
                        <a14:foregroundMark x1="91547" y1="29577" x2="94556" y2="29577"/>
                        <a14:foregroundMark x1="90974" y1="28873" x2="92837" y2="34683"/>
                        <a14:foregroundMark x1="90974" y1="31866" x2="91547" y2="64789"/>
                        <a14:foregroundMark x1="30229" y1="90669" x2="64183" y2="86444"/>
                        <a14:backgroundMark x1="28510" y1="8099" x2="28510" y2="8099"/>
                        <a14:backgroundMark x1="28510" y1="9507" x2="27937" y2="95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7680" y="1589088"/>
            <a:ext cx="543462" cy="44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Inhaltsplatzhalter 22" descr="An actor with four ports and finite state machine">
            <a:extLst>
              <a:ext uri="{FF2B5EF4-FFF2-40B4-BE49-F238E27FC236}">
                <a16:creationId xmlns:a16="http://schemas.microsoft.com/office/drawing/2014/main" xmlns="" id="{CB1DA737-FBA0-344F-8BB1-BAC11332B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986" b="90669" l="3725" r="94556">
                        <a14:foregroundMark x1="4011" y1="31162" x2="9885" y2="44014"/>
                        <a14:foregroundMark x1="8596" y1="41901" x2="6304" y2="67606"/>
                        <a14:foregroundMark x1="4011" y1="46831" x2="5731" y2="36092"/>
                        <a14:foregroundMark x1="7450" y1="33275" x2="5731" y2="31162"/>
                        <a14:foregroundMark x1="34384" y1="9507" x2="31375" y2="7394"/>
                        <a14:foregroundMark x1="32092" y1="10211" x2="65903" y2="5986"/>
                        <a14:foregroundMark x1="91547" y1="29577" x2="94556" y2="29577"/>
                        <a14:foregroundMark x1="90974" y1="28873" x2="92837" y2="34683"/>
                        <a14:foregroundMark x1="90974" y1="31866" x2="91547" y2="64789"/>
                        <a14:foregroundMark x1="30229" y1="90669" x2="64183" y2="86444"/>
                        <a14:backgroundMark x1="28510" y1="8099" x2="28510" y2="8099"/>
                        <a14:backgroundMark x1="28510" y1="9507" x2="27937" y2="95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2686" y="1436688"/>
            <a:ext cx="543462" cy="44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xmlns="" id="{17D29CB7-38D4-514F-AC97-B6DB89005274}"/>
              </a:ext>
            </a:extLst>
          </p:cNvPr>
          <p:cNvCxnSpPr>
            <a:cxnSpLocks/>
          </p:cNvCxnSpPr>
          <p:nvPr/>
        </p:nvCxnSpPr>
        <p:spPr>
          <a:xfrm>
            <a:off x="7419357" y="1198128"/>
            <a:ext cx="0" cy="31320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nhaltsplatzhalter 22" descr="An actor with four ports and finite state machine">
            <a:extLst>
              <a:ext uri="{FF2B5EF4-FFF2-40B4-BE49-F238E27FC236}">
                <a16:creationId xmlns:a16="http://schemas.microsoft.com/office/drawing/2014/main" xmlns="" id="{2A4E995B-9F3A-A24A-8B83-1DBC4396E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986" b="90669" l="3725" r="94556">
                        <a14:foregroundMark x1="4011" y1="31162" x2="9885" y2="44014"/>
                        <a14:foregroundMark x1="8596" y1="41901" x2="6304" y2="67606"/>
                        <a14:foregroundMark x1="4011" y1="46831" x2="5731" y2="36092"/>
                        <a14:foregroundMark x1="7450" y1="33275" x2="5731" y2="31162"/>
                        <a14:foregroundMark x1="34384" y1="9507" x2="31375" y2="7394"/>
                        <a14:foregroundMark x1="32092" y1="10211" x2="65903" y2="5986"/>
                        <a14:foregroundMark x1="91547" y1="29577" x2="94556" y2="29577"/>
                        <a14:foregroundMark x1="90974" y1="28873" x2="92837" y2="34683"/>
                        <a14:foregroundMark x1="90974" y1="31866" x2="91547" y2="64789"/>
                        <a14:foregroundMark x1="30229" y1="90669" x2="64183" y2="86444"/>
                        <a14:backgroundMark x1="28510" y1="8099" x2="28510" y2="8099"/>
                        <a14:backgroundMark x1="28510" y1="9507" x2="27937" y2="95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5086" y="1589088"/>
            <a:ext cx="543462" cy="44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Inhaltsplatzhalter 22" descr="An actor with four ports and finite state machine">
            <a:extLst>
              <a:ext uri="{FF2B5EF4-FFF2-40B4-BE49-F238E27FC236}">
                <a16:creationId xmlns:a16="http://schemas.microsoft.com/office/drawing/2014/main" xmlns="" id="{7F69A631-D114-F843-9D05-79E9D8456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986" b="90669" l="3725" r="94556">
                        <a14:foregroundMark x1="4011" y1="31162" x2="9885" y2="44014"/>
                        <a14:foregroundMark x1="8596" y1="41901" x2="6304" y2="67606"/>
                        <a14:foregroundMark x1="4011" y1="46831" x2="5731" y2="36092"/>
                        <a14:foregroundMark x1="7450" y1="33275" x2="5731" y2="31162"/>
                        <a14:foregroundMark x1="34384" y1="9507" x2="31375" y2="7394"/>
                        <a14:foregroundMark x1="32092" y1="10211" x2="65903" y2="5986"/>
                        <a14:foregroundMark x1="91547" y1="29577" x2="94556" y2="29577"/>
                        <a14:foregroundMark x1="90974" y1="28873" x2="92837" y2="34683"/>
                        <a14:foregroundMark x1="90974" y1="31866" x2="91547" y2="64789"/>
                        <a14:foregroundMark x1="30229" y1="90669" x2="64183" y2="86444"/>
                        <a14:backgroundMark x1="28510" y1="8099" x2="28510" y2="8099"/>
                        <a14:backgroundMark x1="28510" y1="9507" x2="27937" y2="95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00614" y="1436688"/>
            <a:ext cx="543462" cy="44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Inhaltsplatzhalter 22" descr="An actor with four ports and finite state machine">
            <a:extLst>
              <a:ext uri="{FF2B5EF4-FFF2-40B4-BE49-F238E27FC236}">
                <a16:creationId xmlns:a16="http://schemas.microsoft.com/office/drawing/2014/main" xmlns="" id="{5E21DCCF-1F7E-0A41-B379-2B34B4D6E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86" b="90669" l="3725" r="94556">
                        <a14:foregroundMark x1="4011" y1="31162" x2="9885" y2="44014"/>
                        <a14:foregroundMark x1="8596" y1="41901" x2="6304" y2="67606"/>
                        <a14:foregroundMark x1="4011" y1="46831" x2="5731" y2="36092"/>
                        <a14:foregroundMark x1="7450" y1="33275" x2="5731" y2="31162"/>
                        <a14:foregroundMark x1="34384" y1="9507" x2="31375" y2="7394"/>
                        <a14:foregroundMark x1="32092" y1="10211" x2="65903" y2="5986"/>
                        <a14:foregroundMark x1="91547" y1="29577" x2="94556" y2="29577"/>
                        <a14:foregroundMark x1="90974" y1="28873" x2="92837" y2="34683"/>
                        <a14:foregroundMark x1="90974" y1="31866" x2="91547" y2="64789"/>
                        <a14:foregroundMark x1="30229" y1="90669" x2="64183" y2="86444"/>
                        <a14:backgroundMark x1="28510" y1="8099" x2="28510" y2="8099"/>
                        <a14:backgroundMark x1="28510" y1="9507" x2="27937" y2="95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3014" y="1589088"/>
            <a:ext cx="543462" cy="44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3" name="Gruppieren 52">
            <a:extLst>
              <a:ext uri="{FF2B5EF4-FFF2-40B4-BE49-F238E27FC236}">
                <a16:creationId xmlns:a16="http://schemas.microsoft.com/office/drawing/2014/main" xmlns="" id="{B4D171F9-7D46-4A46-8F8B-1EC43B8F90EB}"/>
              </a:ext>
            </a:extLst>
          </p:cNvPr>
          <p:cNvGrpSpPr/>
          <p:nvPr/>
        </p:nvGrpSpPr>
        <p:grpSpPr>
          <a:xfrm>
            <a:off x="4992394" y="2132726"/>
            <a:ext cx="658530" cy="2166363"/>
            <a:chOff x="5383995" y="2825544"/>
            <a:chExt cx="658530" cy="2166363"/>
          </a:xfrm>
        </p:grpSpPr>
        <p:sp>
          <p:nvSpPr>
            <p:cNvPr id="54" name="Gebogener Pfeil 53">
              <a:extLst>
                <a:ext uri="{FF2B5EF4-FFF2-40B4-BE49-F238E27FC236}">
                  <a16:creationId xmlns:a16="http://schemas.microsoft.com/office/drawing/2014/main" xmlns="" id="{DAD88463-F994-1041-B01D-10045078448F}"/>
                </a:ext>
              </a:extLst>
            </p:cNvPr>
            <p:cNvSpPr/>
            <p:nvPr/>
          </p:nvSpPr>
          <p:spPr>
            <a:xfrm>
              <a:off x="5482759" y="2825544"/>
              <a:ext cx="467289" cy="644935"/>
            </a:xfrm>
            <a:prstGeom prst="circular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xmlns="" id="{53FABE74-2378-E247-BF56-F2AD78F212B9}"/>
                </a:ext>
              </a:extLst>
            </p:cNvPr>
            <p:cNvSpPr/>
            <p:nvPr/>
          </p:nvSpPr>
          <p:spPr>
            <a:xfrm>
              <a:off x="5387798" y="3199871"/>
              <a:ext cx="654727" cy="4297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Query Runtime</a:t>
              </a: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xmlns="" id="{D134D2F7-83C8-5B4E-A139-24151252A6B1}"/>
                </a:ext>
              </a:extLst>
            </p:cNvPr>
            <p:cNvSpPr/>
            <p:nvPr/>
          </p:nvSpPr>
          <p:spPr>
            <a:xfrm>
              <a:off x="5383996" y="3683926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Perform RPCs</a:t>
              </a: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xmlns="" id="{1C896915-7B82-A048-B025-E60AF8B30EAE}"/>
                </a:ext>
              </a:extLst>
            </p:cNvPr>
            <p:cNvSpPr/>
            <p:nvPr/>
          </p:nvSpPr>
          <p:spPr>
            <a:xfrm>
              <a:off x="5383995" y="4164637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act()</a:t>
              </a:r>
            </a:p>
          </p:txBody>
        </p:sp>
        <p:sp>
          <p:nvSpPr>
            <p:cNvPr id="58" name="Gebogener Pfeil 57">
              <a:extLst>
                <a:ext uri="{FF2B5EF4-FFF2-40B4-BE49-F238E27FC236}">
                  <a16:creationId xmlns:a16="http://schemas.microsoft.com/office/drawing/2014/main" xmlns="" id="{9380E830-99A6-8643-A000-370E3C071163}"/>
                </a:ext>
              </a:extLst>
            </p:cNvPr>
            <p:cNvSpPr/>
            <p:nvPr/>
          </p:nvSpPr>
          <p:spPr>
            <a:xfrm rot="10800000">
              <a:off x="5460525" y="4346972"/>
              <a:ext cx="467289" cy="644935"/>
            </a:xfrm>
            <a:prstGeom prst="circular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xmlns="" id="{3B8AE12A-60A7-E142-9EDB-AD25A14A853B}"/>
              </a:ext>
            </a:extLst>
          </p:cNvPr>
          <p:cNvGrpSpPr/>
          <p:nvPr/>
        </p:nvGrpSpPr>
        <p:grpSpPr>
          <a:xfrm>
            <a:off x="5849165" y="2122810"/>
            <a:ext cx="658530" cy="2166363"/>
            <a:chOff x="5383995" y="2825544"/>
            <a:chExt cx="658530" cy="2166363"/>
          </a:xfrm>
        </p:grpSpPr>
        <p:sp>
          <p:nvSpPr>
            <p:cNvPr id="60" name="Gebogener Pfeil 59">
              <a:extLst>
                <a:ext uri="{FF2B5EF4-FFF2-40B4-BE49-F238E27FC236}">
                  <a16:creationId xmlns:a16="http://schemas.microsoft.com/office/drawing/2014/main" xmlns="" id="{50B8992F-5ECB-E243-8C9B-122FCD3B353F}"/>
                </a:ext>
              </a:extLst>
            </p:cNvPr>
            <p:cNvSpPr/>
            <p:nvPr/>
          </p:nvSpPr>
          <p:spPr>
            <a:xfrm>
              <a:off x="5482759" y="2825544"/>
              <a:ext cx="467289" cy="644935"/>
            </a:xfrm>
            <a:prstGeom prst="circular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xmlns="" id="{56F331B8-3165-AE44-BFF7-220E97F06679}"/>
                </a:ext>
              </a:extLst>
            </p:cNvPr>
            <p:cNvSpPr/>
            <p:nvPr/>
          </p:nvSpPr>
          <p:spPr>
            <a:xfrm>
              <a:off x="5387798" y="3199871"/>
              <a:ext cx="654727" cy="4297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Query Runtime</a:t>
              </a: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xmlns="" id="{80B0E7AB-99A1-7548-8323-13D37E7DD2D1}"/>
                </a:ext>
              </a:extLst>
            </p:cNvPr>
            <p:cNvSpPr/>
            <p:nvPr/>
          </p:nvSpPr>
          <p:spPr>
            <a:xfrm>
              <a:off x="5383996" y="3683926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Perform RPCs</a:t>
              </a: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xmlns="" id="{6D6F128E-7A70-064C-A029-C41C3632823D}"/>
                </a:ext>
              </a:extLst>
            </p:cNvPr>
            <p:cNvSpPr/>
            <p:nvPr/>
          </p:nvSpPr>
          <p:spPr>
            <a:xfrm>
              <a:off x="5383995" y="4164637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act()</a:t>
              </a:r>
            </a:p>
          </p:txBody>
        </p:sp>
        <p:sp>
          <p:nvSpPr>
            <p:cNvPr id="64" name="Gebogener Pfeil 63">
              <a:extLst>
                <a:ext uri="{FF2B5EF4-FFF2-40B4-BE49-F238E27FC236}">
                  <a16:creationId xmlns:a16="http://schemas.microsoft.com/office/drawing/2014/main" xmlns="" id="{7962C82B-379A-A646-8809-BD7DF231CD28}"/>
                </a:ext>
              </a:extLst>
            </p:cNvPr>
            <p:cNvSpPr/>
            <p:nvPr/>
          </p:nvSpPr>
          <p:spPr>
            <a:xfrm rot="10800000">
              <a:off x="5460525" y="4346972"/>
              <a:ext cx="467289" cy="644935"/>
            </a:xfrm>
            <a:prstGeom prst="circular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xmlns="" id="{8F7E87B0-9959-1743-AE7D-56CAF61CFD37}"/>
              </a:ext>
            </a:extLst>
          </p:cNvPr>
          <p:cNvGrpSpPr/>
          <p:nvPr/>
        </p:nvGrpSpPr>
        <p:grpSpPr>
          <a:xfrm>
            <a:off x="6674425" y="2112894"/>
            <a:ext cx="658530" cy="2166363"/>
            <a:chOff x="5383995" y="2825544"/>
            <a:chExt cx="658530" cy="2166363"/>
          </a:xfrm>
        </p:grpSpPr>
        <p:sp>
          <p:nvSpPr>
            <p:cNvPr id="66" name="Gebogener Pfeil 65">
              <a:extLst>
                <a:ext uri="{FF2B5EF4-FFF2-40B4-BE49-F238E27FC236}">
                  <a16:creationId xmlns:a16="http://schemas.microsoft.com/office/drawing/2014/main" xmlns="" id="{21A65B7C-4E24-B643-8D9B-D55E5139A298}"/>
                </a:ext>
              </a:extLst>
            </p:cNvPr>
            <p:cNvSpPr/>
            <p:nvPr/>
          </p:nvSpPr>
          <p:spPr>
            <a:xfrm>
              <a:off x="5482759" y="2825544"/>
              <a:ext cx="467289" cy="644935"/>
            </a:xfrm>
            <a:prstGeom prst="circular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xmlns="" id="{62C79458-0FC2-BC4A-951D-10FE838BD208}"/>
                </a:ext>
              </a:extLst>
            </p:cNvPr>
            <p:cNvSpPr/>
            <p:nvPr/>
          </p:nvSpPr>
          <p:spPr>
            <a:xfrm>
              <a:off x="5387798" y="3199871"/>
              <a:ext cx="654727" cy="4297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Query Runtime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xmlns="" id="{03EF0728-00D9-0B41-9085-603F97A57EB2}"/>
                </a:ext>
              </a:extLst>
            </p:cNvPr>
            <p:cNvSpPr/>
            <p:nvPr/>
          </p:nvSpPr>
          <p:spPr>
            <a:xfrm>
              <a:off x="5383996" y="3683926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Perform RPCs</a:t>
              </a: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xmlns="" id="{C6986404-52D3-4949-8BAB-91401650880C}"/>
                </a:ext>
              </a:extLst>
            </p:cNvPr>
            <p:cNvSpPr/>
            <p:nvPr/>
          </p:nvSpPr>
          <p:spPr>
            <a:xfrm>
              <a:off x="5383995" y="4164637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act()</a:t>
              </a:r>
            </a:p>
          </p:txBody>
        </p:sp>
        <p:sp>
          <p:nvSpPr>
            <p:cNvPr id="70" name="Gebogener Pfeil 69">
              <a:extLst>
                <a:ext uri="{FF2B5EF4-FFF2-40B4-BE49-F238E27FC236}">
                  <a16:creationId xmlns:a16="http://schemas.microsoft.com/office/drawing/2014/main" xmlns="" id="{5EA17891-2810-A749-A4D1-48CAC485EB95}"/>
                </a:ext>
              </a:extLst>
            </p:cNvPr>
            <p:cNvSpPr/>
            <p:nvPr/>
          </p:nvSpPr>
          <p:spPr>
            <a:xfrm rot="10800000">
              <a:off x="5460525" y="4346972"/>
              <a:ext cx="467289" cy="644935"/>
            </a:xfrm>
            <a:prstGeom prst="circular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xmlns="" id="{F1F38B88-3094-C046-B4EE-6190747E7938}"/>
              </a:ext>
            </a:extLst>
          </p:cNvPr>
          <p:cNvGrpSpPr/>
          <p:nvPr/>
        </p:nvGrpSpPr>
        <p:grpSpPr>
          <a:xfrm>
            <a:off x="7499685" y="2102978"/>
            <a:ext cx="658530" cy="2166363"/>
            <a:chOff x="5383995" y="2825544"/>
            <a:chExt cx="658530" cy="2166363"/>
          </a:xfrm>
        </p:grpSpPr>
        <p:sp>
          <p:nvSpPr>
            <p:cNvPr id="72" name="Gebogener Pfeil 71">
              <a:extLst>
                <a:ext uri="{FF2B5EF4-FFF2-40B4-BE49-F238E27FC236}">
                  <a16:creationId xmlns:a16="http://schemas.microsoft.com/office/drawing/2014/main" xmlns="" id="{CD245C8C-8321-DB44-ADE0-C64B0CAB1363}"/>
                </a:ext>
              </a:extLst>
            </p:cNvPr>
            <p:cNvSpPr/>
            <p:nvPr/>
          </p:nvSpPr>
          <p:spPr>
            <a:xfrm>
              <a:off x="5482759" y="2825544"/>
              <a:ext cx="467289" cy="644935"/>
            </a:xfrm>
            <a:prstGeom prst="circular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xmlns="" id="{E22E0800-E7EA-564F-BE64-5F2F41D5238A}"/>
                </a:ext>
              </a:extLst>
            </p:cNvPr>
            <p:cNvSpPr/>
            <p:nvPr/>
          </p:nvSpPr>
          <p:spPr>
            <a:xfrm>
              <a:off x="5387798" y="3199871"/>
              <a:ext cx="654727" cy="4297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Query Runtime</a:t>
              </a:r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xmlns="" id="{0C74885E-BCEE-3742-8A2D-312876DDC418}"/>
                </a:ext>
              </a:extLst>
            </p:cNvPr>
            <p:cNvSpPr/>
            <p:nvPr/>
          </p:nvSpPr>
          <p:spPr>
            <a:xfrm>
              <a:off x="5383996" y="3683926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Perform RPCs</a:t>
              </a:r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xmlns="" id="{E2C7399F-B6CC-D847-82FD-0E7662D78332}"/>
                </a:ext>
              </a:extLst>
            </p:cNvPr>
            <p:cNvSpPr/>
            <p:nvPr/>
          </p:nvSpPr>
          <p:spPr>
            <a:xfrm>
              <a:off x="5383995" y="4164637"/>
              <a:ext cx="654727" cy="42976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00" dirty="0"/>
                <a:t>act()</a:t>
              </a:r>
            </a:p>
          </p:txBody>
        </p:sp>
        <p:sp>
          <p:nvSpPr>
            <p:cNvPr id="76" name="Gebogener Pfeil 75">
              <a:extLst>
                <a:ext uri="{FF2B5EF4-FFF2-40B4-BE49-F238E27FC236}">
                  <a16:creationId xmlns:a16="http://schemas.microsoft.com/office/drawing/2014/main" xmlns="" id="{FA87D046-276F-9348-A136-2085251E5C29}"/>
                </a:ext>
              </a:extLst>
            </p:cNvPr>
            <p:cNvSpPr/>
            <p:nvPr/>
          </p:nvSpPr>
          <p:spPr>
            <a:xfrm rot="10800000">
              <a:off x="5460525" y="4346972"/>
              <a:ext cx="467289" cy="644935"/>
            </a:xfrm>
            <a:prstGeom prst="circular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6987450"/>
      </p:ext>
    </p:extLst>
  </p:cSld>
  <p:clrMapOvr>
    <a:masterClrMapping/>
  </p:clrMapOvr>
</p:sld>
</file>

<file path=ppt/theme/theme1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äsentation22" id="{F266FCC4-7D6D-1F4C-B467-8A21D017BCEF}" vid="{741D405E-8307-9B40-9F97-3F5DAC837EF3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Titel 1</Template>
  <TotalTime>0</TotalTime>
  <Words>1764</Words>
  <Application>Microsoft Macintosh PowerPoint</Application>
  <PresentationFormat>On-screen Show (16:9)</PresentationFormat>
  <Paragraphs>343</Paragraphs>
  <Slides>23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Inhalt</vt:lpstr>
      <vt:lpstr>A UPC++ Actor Library  and its Evaluation on a Shallow Water Application</vt:lpstr>
      <vt:lpstr>Motivation</vt:lpstr>
      <vt:lpstr>UPC++</vt:lpstr>
      <vt:lpstr>UPC++</vt:lpstr>
      <vt:lpstr>UPC++ Actor Library</vt:lpstr>
      <vt:lpstr>UPC++ Actor Library</vt:lpstr>
      <vt:lpstr>UPC++ Actor Library – Write</vt:lpstr>
      <vt:lpstr>UPC++ Actor Library – Read</vt:lpstr>
      <vt:lpstr>UPC++ Actor Library – Actor Execution Strategies</vt:lpstr>
      <vt:lpstr>UPC++ Actor Library – Actor Execution Strategies</vt:lpstr>
      <vt:lpstr>Pond – A Shallow Water Proxy Application</vt:lpstr>
      <vt:lpstr>Pond – A Shallow Water Proxy Application</vt:lpstr>
      <vt:lpstr>Pond – A Shallow Water Proxy Application</vt:lpstr>
      <vt:lpstr>Pond – A Shallow Water Proxy Application</vt:lpstr>
      <vt:lpstr>Pond – A Shallow Water Proxy Application</vt:lpstr>
      <vt:lpstr>Pond – Simulation Actor</vt:lpstr>
      <vt:lpstr>Evaluation</vt:lpstr>
      <vt:lpstr>Evaluation – Weak Scaling</vt:lpstr>
      <vt:lpstr>Evaluation – Weak Scaling</vt:lpstr>
      <vt:lpstr>Conclusion</vt:lpstr>
      <vt:lpstr>Questions + Acknowledgements</vt:lpstr>
      <vt:lpstr>UPC++ Actor Library – Actor Execution Strategies</vt:lpstr>
      <vt:lpstr>Evaluation – Strong Scaling</vt:lpstr>
    </vt:vector>
  </TitlesOfParts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Actor Model for UPC++ and its  Evaluation on a Shallow Water Application</dc:title>
  <dc:creator>Alexander Pöppl</dc:creator>
  <cp:lastModifiedBy>Bill Long</cp:lastModifiedBy>
  <cp:revision>121</cp:revision>
  <cp:lastPrinted>2019-10-16T10:46:13Z</cp:lastPrinted>
  <dcterms:created xsi:type="dcterms:W3CDTF">2019-10-14T09:27:38Z</dcterms:created>
  <dcterms:modified xsi:type="dcterms:W3CDTF">2019-11-16T12:31:35Z</dcterms:modified>
</cp:coreProperties>
</file>